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34"/>
  </p:notesMasterIdLst>
  <p:handoutMasterIdLst>
    <p:handoutMasterId r:id="rId35"/>
  </p:handoutMasterIdLst>
  <p:sldIdLst>
    <p:sldId id="256" r:id="rId3"/>
    <p:sldId id="373" r:id="rId4"/>
    <p:sldId id="324" r:id="rId5"/>
    <p:sldId id="350" r:id="rId6"/>
    <p:sldId id="351" r:id="rId7"/>
    <p:sldId id="383" r:id="rId8"/>
    <p:sldId id="384" r:id="rId9"/>
    <p:sldId id="371" r:id="rId10"/>
    <p:sldId id="368" r:id="rId11"/>
    <p:sldId id="369" r:id="rId12"/>
    <p:sldId id="385" r:id="rId13"/>
    <p:sldId id="325" r:id="rId14"/>
    <p:sldId id="353" r:id="rId15"/>
    <p:sldId id="372" r:id="rId16"/>
    <p:sldId id="386" r:id="rId17"/>
    <p:sldId id="378" r:id="rId18"/>
    <p:sldId id="382" r:id="rId19"/>
    <p:sldId id="355" r:id="rId20"/>
    <p:sldId id="357" r:id="rId21"/>
    <p:sldId id="377" r:id="rId22"/>
    <p:sldId id="364" r:id="rId23"/>
    <p:sldId id="365" r:id="rId24"/>
    <p:sldId id="379" r:id="rId25"/>
    <p:sldId id="366" r:id="rId26"/>
    <p:sldId id="375" r:id="rId27"/>
    <p:sldId id="376" r:id="rId28"/>
    <p:sldId id="380" r:id="rId29"/>
    <p:sldId id="342" r:id="rId30"/>
    <p:sldId id="275" r:id="rId31"/>
    <p:sldId id="381" r:id="rId32"/>
    <p:sldId id="277" r:id="rId33"/>
  </p:sldIdLst>
  <p:sldSz cx="10691813" cy="7559675"/>
  <p:notesSz cx="6797675" cy="9926638"/>
  <p:embeddedFontLs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Times" panose="02020603050405020304" pitchFamily="18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60" d="100"/>
          <a:sy n="60" d="100"/>
        </p:scale>
        <p:origin x="-1446" y="-414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593378" y="179437"/>
            <a:ext cx="10691813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Massive MIMO Systems with </a:t>
            </a:r>
            <a:r>
              <a:rPr lang="en-US" sz="3800" b="1" dirty="0" smtClean="0"/>
              <a:t/>
            </a:r>
            <a:br>
              <a:rPr lang="en-US" sz="3800" b="1" dirty="0" smtClean="0"/>
            </a:br>
            <a:r>
              <a:rPr lang="en-US" sz="3800" b="1" dirty="0" smtClean="0"/>
              <a:t>Non-Ideal </a:t>
            </a:r>
            <a:r>
              <a:rPr lang="en-US" sz="3800" b="1" dirty="0"/>
              <a:t>Hardware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457474" y="2843733"/>
            <a:ext cx="8928992" cy="4032448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400" b="1" dirty="0"/>
              <a:t>Emil </a:t>
            </a:r>
            <a:r>
              <a:rPr lang="sv-SE" sz="2400" b="1" dirty="0" smtClean="0"/>
              <a:t>Björnson</a:t>
            </a:r>
            <a:r>
              <a:rPr lang="sv-SE" sz="2400" baseline="30000" dirty="0" smtClean="0"/>
              <a:t>‡*</a:t>
            </a:r>
            <a:endParaRPr lang="sv-SE" sz="2400" dirty="0"/>
          </a:p>
          <a:p>
            <a:pPr marL="0" indent="0" algn="ctr">
              <a:spcAft>
                <a:spcPts val="600"/>
              </a:spcAft>
              <a:buNone/>
            </a:pP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dirty="0" smtClean="0"/>
              <a:t>Joint work with</a:t>
            </a:r>
            <a:r>
              <a:rPr lang="sv-SE" sz="2400" dirty="0" smtClean="0"/>
              <a:t>: Jakob Hoydis</a:t>
            </a:r>
            <a:r>
              <a:rPr lang="sv-SE" sz="2400" baseline="30000" dirty="0" smtClean="0"/>
              <a:t>†</a:t>
            </a:r>
            <a:r>
              <a:rPr lang="sv-SE" sz="2400" dirty="0" smtClean="0"/>
              <a:t>, </a:t>
            </a:r>
            <a:br>
              <a:rPr lang="sv-SE" sz="2400" dirty="0" smtClean="0"/>
            </a:br>
            <a:r>
              <a:rPr lang="sv-SE" sz="2400" dirty="0" smtClean="0"/>
              <a:t>Marios </a:t>
            </a:r>
            <a:r>
              <a:rPr lang="sv-SE" sz="2400" dirty="0" err="1" smtClean="0"/>
              <a:t>Kountouris</a:t>
            </a:r>
            <a:r>
              <a:rPr lang="sv-SE" sz="2400" baseline="30000" dirty="0"/>
              <a:t>‡</a:t>
            </a:r>
            <a:r>
              <a:rPr lang="sv-SE" sz="2400" dirty="0" smtClean="0"/>
              <a:t>, and </a:t>
            </a:r>
            <a:r>
              <a:rPr lang="sv-SE" sz="2400" dirty="0" err="1" smtClean="0"/>
              <a:t>Mérouane</a:t>
            </a:r>
            <a:r>
              <a:rPr lang="sv-SE" sz="2400" dirty="0" smtClean="0"/>
              <a:t> </a:t>
            </a:r>
            <a:r>
              <a:rPr lang="sv-SE" sz="2400" dirty="0" err="1" smtClean="0"/>
              <a:t>Debbah</a:t>
            </a:r>
            <a:r>
              <a:rPr lang="sv-SE" sz="2400" baseline="30000" dirty="0"/>
              <a:t>‡</a:t>
            </a: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/>
              <a:t>‡</a:t>
            </a:r>
            <a:r>
              <a:rPr lang="en-US" sz="2000" dirty="0" smtClean="0"/>
              <a:t>Alcatel-Lucent Chair on Flexible Radio and Department of Telecommunications, </a:t>
            </a:r>
            <a:r>
              <a:rPr lang="en-US" sz="2000" dirty="0" err="1" smtClean="0"/>
              <a:t>Supélec</a:t>
            </a:r>
            <a:r>
              <a:rPr lang="en-US" sz="20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 smtClean="0"/>
              <a:t>*</a:t>
            </a:r>
            <a:r>
              <a:rPr lang="en-US" sz="2000" dirty="0" smtClean="0"/>
              <a:t>Department of Signal Processing, </a:t>
            </a:r>
            <a:br>
              <a:rPr lang="en-US" sz="2000" dirty="0" smtClean="0"/>
            </a:br>
            <a:r>
              <a:rPr lang="en-US" sz="2000" dirty="0" smtClean="0"/>
              <a:t>KTH Royal Institute of Technology,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 smtClean="0"/>
              <a:t>†</a:t>
            </a:r>
            <a:r>
              <a:rPr lang="en-US" sz="2000" dirty="0"/>
              <a:t>Bell Laboratories, Alcatel-Lucent, Stuttgart, Germany</a:t>
            </a:r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sp>
        <p:nvSpPr>
          <p:cNvPr id="8" name="Rubrik 1"/>
          <p:cNvSpPr txBox="1">
            <a:spLocks/>
          </p:cNvSpPr>
          <p:nvPr/>
        </p:nvSpPr>
        <p:spPr bwMode="auto">
          <a:xfrm>
            <a:off x="593378" y="1475581"/>
            <a:ext cx="1069181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kern="0" dirty="0"/>
              <a:t>How does it Affect Energy Efficiency, </a:t>
            </a:r>
            <a:r>
              <a:rPr lang="en-US" sz="2400" b="1" kern="0" dirty="0" smtClean="0"/>
              <a:t/>
            </a:r>
            <a:br>
              <a:rPr lang="en-US" sz="2400" b="1" kern="0" dirty="0" smtClean="0"/>
            </a:br>
            <a:r>
              <a:rPr lang="en-US" sz="2400" b="1" kern="0" dirty="0" smtClean="0"/>
              <a:t>Estimation</a:t>
            </a:r>
            <a:r>
              <a:rPr lang="en-US" sz="2400" b="1" kern="0" dirty="0"/>
              <a:t>, and Throughput?</a:t>
            </a:r>
            <a:endParaRPr lang="en-US" sz="2400" b="1" kern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and Practical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/>
              <a:t>Main Properties Proved by Asymptotic Analysis</a:t>
            </a:r>
          </a:p>
          <a:p>
            <a:pPr lvl="1"/>
            <a:r>
              <a:rPr lang="en-US" dirty="0"/>
              <a:t>Are conventional models applicable?</a:t>
            </a:r>
          </a:p>
          <a:p>
            <a:pPr lvl="1"/>
            <a:endParaRPr lang="en-US" dirty="0"/>
          </a:p>
          <a:p>
            <a:r>
              <a:rPr lang="en-US" dirty="0"/>
              <a:t>Simplified Channel Modeling</a:t>
            </a:r>
          </a:p>
          <a:p>
            <a:pPr lvl="1"/>
            <a:r>
              <a:rPr lang="en-US" dirty="0"/>
              <a:t>Do we have rich scattering? Rayleigh fading?</a:t>
            </a:r>
          </a:p>
          <a:p>
            <a:pPr lvl="1"/>
            <a:r>
              <a:rPr lang="en-US" dirty="0"/>
              <a:t>Prototypes and measurements partially confirm the results: </a:t>
            </a:r>
            <a:br>
              <a:rPr lang="en-US" dirty="0"/>
            </a:br>
            <a:r>
              <a:rPr lang="en-US" dirty="0"/>
              <a:t>	Interference almost vanishes</a:t>
            </a:r>
          </a:p>
          <a:p>
            <a:pPr lvl="1"/>
            <a:endParaRPr lang="en-US" dirty="0"/>
          </a:p>
          <a:p>
            <a:r>
              <a:rPr lang="en-US" dirty="0"/>
              <a:t>Are there any Hardware Limitations?</a:t>
            </a:r>
          </a:p>
          <a:p>
            <a:pPr lvl="1"/>
            <a:r>
              <a:rPr lang="en-US" dirty="0"/>
              <a:t>Low-cost equipment desirable for large arrays</a:t>
            </a:r>
          </a:p>
          <a:p>
            <a:pPr lvl="1"/>
            <a:r>
              <a:rPr lang="en-US" dirty="0"/>
              <a:t>Theoretical treatment of hardware impairments is missing!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54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Transceiver Hardware Impairments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526946"/>
          </a:xfrm>
        </p:spPr>
        <p:txBody>
          <a:bodyPr/>
          <a:lstStyle/>
          <a:p>
            <a:r>
              <a:rPr lang="en-US" dirty="0" smtClean="0"/>
              <a:t>Physical Hardware is Non-Ideal</a:t>
            </a:r>
          </a:p>
          <a:p>
            <a:pPr lvl="1"/>
            <a:r>
              <a:rPr lang="en-US" dirty="0" smtClean="0"/>
              <a:t>Oscillator phase noise, amplifier non-</a:t>
            </a:r>
            <a:r>
              <a:rPr lang="en-US" dirty="0" err="1" smtClean="0"/>
              <a:t>linearities</a:t>
            </a:r>
            <a:r>
              <a:rPr lang="en-US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IQ </a:t>
            </a:r>
            <a:r>
              <a:rPr lang="en-US" dirty="0"/>
              <a:t>imbalance </a:t>
            </a:r>
            <a:r>
              <a:rPr lang="en-US" dirty="0" smtClean="0"/>
              <a:t>in mixers, etc.</a:t>
            </a:r>
          </a:p>
          <a:p>
            <a:pPr lvl="1"/>
            <a:r>
              <a:rPr lang="en-US" dirty="0" smtClean="0"/>
              <a:t>Can be mitigated, but residual errors remain!</a:t>
            </a:r>
          </a:p>
          <a:p>
            <a:pPr lvl="1"/>
            <a:endParaRPr lang="en-US" dirty="0"/>
          </a:p>
          <a:p>
            <a:r>
              <a:rPr lang="en-US" dirty="0" smtClean="0"/>
              <a:t>Impact of Residual Hardware Impairments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ismatch </a:t>
            </a:r>
            <a:r>
              <a:rPr lang="en-US" dirty="0"/>
              <a:t>between the intended and emitted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Distortion of received signal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Limits spectral efficiency in high-power regime [2]</a:t>
            </a:r>
          </a:p>
          <a:p>
            <a:pPr marL="295275" lvl="1" indent="0">
              <a:spcAft>
                <a:spcPts val="1000"/>
              </a:spcAft>
              <a:buNone/>
            </a:pPr>
            <a:endParaRPr lang="en-US" dirty="0" smtClean="0"/>
          </a:p>
          <a:p>
            <a:pPr marL="295275" lvl="1" indent="0">
              <a:buNone/>
            </a:pPr>
            <a:endParaRPr lang="en-US" dirty="0" smtClean="0"/>
          </a:p>
          <a:p>
            <a:pPr marL="295275" lvl="1" indent="0">
              <a:buNone/>
            </a:pPr>
            <a:endParaRPr lang="en-US" b="1" dirty="0"/>
          </a:p>
          <a:p>
            <a:pPr marL="0" indent="-4762">
              <a:buNone/>
            </a:pPr>
            <a:r>
              <a:rPr lang="en-US" sz="1800" dirty="0" smtClean="0"/>
              <a:t>[2]: E. </a:t>
            </a:r>
            <a:r>
              <a:rPr lang="en-US" sz="1800" dirty="0"/>
              <a:t>Björnson, </a:t>
            </a:r>
            <a:r>
              <a:rPr lang="en-US" sz="1800" dirty="0" smtClean="0"/>
              <a:t>P. </a:t>
            </a:r>
            <a:r>
              <a:rPr lang="en-US" sz="1800" dirty="0"/>
              <a:t>Zetterberg, </a:t>
            </a:r>
            <a:r>
              <a:rPr lang="en-US" sz="1800" dirty="0" smtClean="0"/>
              <a:t>M. </a:t>
            </a:r>
            <a:r>
              <a:rPr lang="en-US" sz="1800" dirty="0"/>
              <a:t>Bengtsson, </a:t>
            </a:r>
            <a:r>
              <a:rPr lang="en-US" sz="1800" dirty="0" smtClean="0"/>
              <a:t>B. </a:t>
            </a:r>
            <a:r>
              <a:rPr lang="en-US" sz="1800" dirty="0"/>
              <a:t>Ottersten, “Capacity Limits and Multiplexing Gains of MIMO Channels with Transceiver Impairments,” IEEE Communications Letters, </a:t>
            </a:r>
            <a:r>
              <a:rPr lang="en-US" sz="1800" dirty="0" smtClean="0"/>
              <a:t>2013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601490" y="6156101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529482" y="5075981"/>
                <a:ext cx="8154218" cy="86409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5720" rIns="36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What happens in large-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en-US" sz="2000" b="1" dirty="0" smtClean="0">
                    <a:latin typeface="+mj-lt"/>
                  </a:rPr>
                  <a:t> regime?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i="1" dirty="0" smtClean="0">
                    <a:latin typeface="+mj-lt"/>
                  </a:rPr>
                  <a:t>Will hardware impairments destroy anything?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9482" y="5075981"/>
                <a:ext cx="8154218" cy="864096"/>
              </a:xfrm>
              <a:prstGeom prst="roundRect">
                <a:avLst/>
              </a:prstGeom>
              <a:blipFill rotWithShape="1">
                <a:blip r:embed="rId2"/>
                <a:stretch>
                  <a:fillRect b="-489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5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 with </a:t>
            </a:r>
            <a:br>
              <a:rPr lang="en-US" sz="3800" b="1" dirty="0" smtClean="0"/>
            </a:br>
            <a:r>
              <a:rPr lang="en-US" sz="3800" b="1" dirty="0" smtClean="0"/>
              <a:t>Hardware Impairments 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7"/>
    </mc:Choice>
    <mc:Fallback xmlns="">
      <p:transition spd="slow" advTm="587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spc="-30" dirty="0" smtClean="0"/>
              <a:t>Our Focus: Point-to-Point Channel</a:t>
            </a:r>
            <a:endParaRPr lang="en-US" spc="-3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184033" cy="5286412"/>
              </a:xfrm>
            </p:spPr>
            <p:txBody>
              <a:bodyPr/>
              <a:lstStyle/>
              <a:p>
                <a:r>
                  <a:rPr lang="en-US" dirty="0" smtClean="0"/>
                  <a:t>Scenario</a:t>
                </a:r>
              </a:p>
              <a:p>
                <a:pPr lvl="1"/>
                <a:r>
                  <a:rPr lang="en-US" dirty="0" smtClean="0"/>
                  <a:t>Base station (BS):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antennas</a:t>
                </a:r>
                <a:endParaRPr lang="en-US" dirty="0"/>
              </a:p>
              <a:p>
                <a:pPr lvl="1"/>
                <a:r>
                  <a:rPr lang="en-US" dirty="0" smtClean="0"/>
                  <a:t>User terminal (UT): 1 antenna</a:t>
                </a:r>
              </a:p>
              <a:p>
                <a:pPr lvl="1"/>
                <a:r>
                  <a:rPr lang="en-US" dirty="0" smtClean="0"/>
                  <a:t>Channel vector</a:t>
                </a:r>
              </a:p>
              <a:p>
                <a:pPr lvl="1"/>
                <a:r>
                  <a:rPr lang="en-US" dirty="0" smtClean="0"/>
                  <a:t>Rayleigh fading: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184033" cy="5286412"/>
              </a:xfrm>
              <a:blipFill rotWithShape="1">
                <a:blip r:embed="rId2"/>
                <a:stretch>
                  <a:fillRect l="-2085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2050" name="Picture 2" descr="C:\Users\emilbjo\Google Drive\Massive MIMO with impairments\DSP-Presentation\channelv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9" y="2727718"/>
            <a:ext cx="1219757" cy="5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ilbjo\Google Drive\Massive MIMO with impairments\DSP-Presentation\rayleighfad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50" y="3132981"/>
            <a:ext cx="1512168" cy="4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8865" y="3635821"/>
            <a:ext cx="4686551" cy="33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 bwMode="auto">
              <a:xfrm>
                <a:off x="233338" y="5147988"/>
                <a:ext cx="5400600" cy="1368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 smtClean="0"/>
                  <a:t>Properties of Covariance </a:t>
                </a:r>
                <a:r>
                  <a:rPr lang="en-US" kern="0" dirty="0"/>
                  <a:t>M</a:t>
                </a:r>
                <a:r>
                  <a:rPr lang="en-US" kern="0" dirty="0" smtClean="0"/>
                  <a:t>atrix </a:t>
                </a:r>
                <a14:m>
                  <m:oMath xmlns:m="http://schemas.openxmlformats.org/officeDocument/2006/math">
                    <m:r>
                      <a:rPr lang="en-US" sz="2400" b="1" kern="0" dirty="0" smtClean="0">
                        <a:latin typeface="Cambria Math"/>
                      </a:rPr>
                      <m:t>𝐑</m:t>
                    </m:r>
                  </m:oMath>
                </a14:m>
                <a:endParaRPr lang="en-US" sz="2400" b="1" kern="0" dirty="0" smtClean="0"/>
              </a:p>
              <a:p>
                <a:pPr lvl="1"/>
                <a:r>
                  <a:rPr lang="en-US" kern="0" dirty="0"/>
                  <a:t>Bounded spectral norm as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kern="0" dirty="0"/>
                  <a:t> </a:t>
                </a:r>
                <a:r>
                  <a:rPr lang="en-US" kern="0" dirty="0" smtClean="0"/>
                  <a:t>grows</a:t>
                </a:r>
              </a:p>
              <a:p>
                <a:pPr lvl="1"/>
                <a:r>
                  <a:rPr lang="en-US" kern="0" dirty="0" smtClean="0"/>
                  <a:t>Due to law of energy conservation</a:t>
                </a:r>
              </a:p>
              <a:p>
                <a:pPr lvl="1">
                  <a:spcBef>
                    <a:spcPts val="0"/>
                  </a:spcBef>
                </a:pPr>
                <a:endParaRPr lang="en-US" kern="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5147988"/>
                <a:ext cx="5400600" cy="1368153"/>
              </a:xfrm>
              <a:prstGeom prst="rect">
                <a:avLst/>
              </a:prstGeom>
              <a:blipFill rotWithShape="1">
                <a:blip r:embed="rId6"/>
                <a:stretch>
                  <a:fillRect l="-3160" t="-1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2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" dirty="0"/>
              <a:t>Our Focus: Point-to-Point </a:t>
            </a:r>
            <a:r>
              <a:rPr lang="en-US" spc="-30" dirty="0" smtClean="0"/>
              <a:t>Channel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Time-Division Duplex (TDD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Uplink estimation overhead does not scale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Exploit channel reciprocity</a:t>
                </a:r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tdd_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27" y="4427909"/>
            <a:ext cx="747430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Google Drive\Massive MIMO with impairments\DSP-Presentation\beamv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37" y="3177652"/>
            <a:ext cx="1247478" cy="5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1688023" y="5457716"/>
            <a:ext cx="1065609" cy="5326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342726" y="5636446"/>
                <a:ext cx="20954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:r>
                  <a:rPr lang="en-US" sz="2000" dirty="0" smtClean="0">
                    <a:latin typeface="+mn-lt"/>
                  </a:rPr>
                  <a:t>Estimation </a:t>
                </a:r>
              </a:p>
              <a:p>
                <a:pPr lvl="1" algn="ctr"/>
                <a:r>
                  <a:rPr lang="en-US" sz="2000" dirty="0" smtClean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+mn-lt"/>
                      </a:rPr>
                      <m:t>h</m:t>
                    </m:r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726" y="5636446"/>
                <a:ext cx="2095445" cy="707886"/>
              </a:xfrm>
              <a:prstGeom prst="rect">
                <a:avLst/>
              </a:prstGeom>
              <a:blipFill rotWithShape="1">
                <a:blip r:embed="rId5"/>
                <a:stretch>
                  <a:fillRect t="-4310" r="-2326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76537" y="3154412"/>
                <a:ext cx="27975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:r>
                  <a:rPr lang="en-US" sz="2000" dirty="0">
                    <a:latin typeface="+mn-lt"/>
                  </a:rPr>
                  <a:t>User only needs </a:t>
                </a:r>
                <a:endParaRPr lang="en-US" sz="2000" dirty="0" smtClean="0">
                  <a:latin typeface="+mn-lt"/>
                </a:endParaRPr>
              </a:p>
              <a:p>
                <a:pPr lvl="1" algn="ctr"/>
                <a:r>
                  <a:rPr lang="en-US" sz="2000" dirty="0" smtClean="0">
                    <a:latin typeface="+mn-lt"/>
                  </a:rPr>
                  <a:t>to </a:t>
                </a:r>
                <a:r>
                  <a:rPr lang="en-US" sz="2000" dirty="0">
                    <a:latin typeface="+mn-lt"/>
                  </a:rPr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sv-SE" b="1">
                        <a:latin typeface="Cambria Math"/>
                      </a:rPr>
                      <m:t>w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37" y="3154412"/>
                <a:ext cx="2797561" cy="769441"/>
              </a:xfrm>
              <a:prstGeom prst="rect">
                <a:avLst/>
              </a:prstGeom>
              <a:blipFill rotWithShape="1">
                <a:blip r:embed="rId6"/>
                <a:stretch>
                  <a:fillRect t="-3937" r="-1747" b="-1023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 bwMode="auto">
          <a:xfrm>
            <a:off x="6009372" y="3923853"/>
            <a:ext cx="351908" cy="6471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146106" y="2731655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Downlink beamforming:</a:t>
            </a:r>
            <a:endParaRPr lang="sv-SE" sz="20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8346900" y="3563813"/>
            <a:ext cx="455390" cy="10071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76383" y="3215967"/>
                <a:ext cx="227337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Uplink reception</a:t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using </a:t>
                </a:r>
                <a14:m>
                  <m:oMath xmlns:m="http://schemas.openxmlformats.org/officeDocument/2006/math">
                    <m:r>
                      <a:rPr lang="sv-SE" sz="2000" b="1" i="0" smtClean="0">
                        <a:latin typeface="Cambria Math"/>
                      </a:rPr>
                      <m:t>𝐡</m:t>
                    </m:r>
                  </m:oMath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383" y="3215967"/>
                <a:ext cx="2273379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681" t="-4310" r="-2681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 bwMode="auto">
          <a:xfrm>
            <a:off x="3488901" y="3869638"/>
            <a:ext cx="802840" cy="692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629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400057" cy="1260475"/>
          </a:xfrm>
        </p:spPr>
        <p:txBody>
          <a:bodyPr/>
          <a:lstStyle/>
          <a:p>
            <a:r>
              <a:rPr lang="en-US" dirty="0" smtClean="0"/>
              <a:t>How do Model Hardware Impairments?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832105" cy="5454938"/>
              </a:xfrm>
            </p:spPr>
            <p:txBody>
              <a:bodyPr/>
              <a:lstStyle/>
              <a:p>
                <a:r>
                  <a:rPr lang="en-US" dirty="0" smtClean="0"/>
                  <a:t>Exact Characterization is Very Complicated</a:t>
                </a:r>
              </a:p>
              <a:p>
                <a:pPr lvl="1"/>
                <a:r>
                  <a:rPr lang="en-US" dirty="0" smtClean="0"/>
                  <a:t>Many types of impairments and mitigation algorithms</a:t>
                </a:r>
              </a:p>
              <a:p>
                <a:pPr lvl="1"/>
                <a:r>
                  <a:rPr lang="en-US" dirty="0" smtClean="0"/>
                  <a:t>Only the combined impact is needed!</a:t>
                </a:r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Good and Simple Model of Residual Distortion</a:t>
                </a:r>
              </a:p>
              <a:p>
                <a:pPr lvl="1"/>
                <a:r>
                  <a:rPr lang="en-US" dirty="0" smtClean="0"/>
                  <a:t>Additive distortion noise</a:t>
                </a:r>
              </a:p>
              <a:p>
                <a:pPr lvl="1">
                  <a:tabLst>
                    <a:tab pos="3494088" algn="l"/>
                  </a:tabLst>
                </a:pPr>
                <a:r>
                  <a:rPr lang="en-US" dirty="0" smtClean="0"/>
                  <a:t>From measurements: 	Independent between antennas</a:t>
                </a:r>
                <a:br>
                  <a:rPr lang="en-US" dirty="0" smtClean="0"/>
                </a:br>
                <a:r>
                  <a:rPr lang="en-US" dirty="0" smtClean="0"/>
                  <a:t>	Variance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∝</m:t>
                    </m:r>
                    <m:r>
                      <a:rPr lang="sv-SE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signal power at the antenna</a:t>
                </a:r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sv-SE" dirty="0" smtClean="0"/>
                  <a:t>	</a:t>
                </a:r>
                <a:r>
                  <a:rPr lang="en-US" dirty="0" smtClean="0"/>
                  <a:t>Gaussian distribution</a:t>
                </a:r>
              </a:p>
              <a:p>
                <a:pPr lvl="1">
                  <a:tabLst>
                    <a:tab pos="3494088" algn="l"/>
                  </a:tabLst>
                </a:pPr>
                <a:endParaRPr lang="en-US" dirty="0"/>
              </a:p>
              <a:p>
                <a:pPr marL="295275" lvl="1" indent="0">
                  <a:spcAft>
                    <a:spcPts val="1200"/>
                  </a:spcAft>
                  <a:buNone/>
                  <a:tabLst>
                    <a:tab pos="3494088" algn="l"/>
                  </a:tabLst>
                </a:pPr>
                <a:endParaRPr lang="en-US" dirty="0" smtClean="0"/>
              </a:p>
              <a:p>
                <a:pPr marL="295275" lvl="1" indent="0">
                  <a:buNone/>
                  <a:tabLst>
                    <a:tab pos="3494088" algn="l"/>
                  </a:tabLst>
                </a:pPr>
                <a:r>
                  <a:rPr lang="en-US" sz="1800" dirty="0"/>
                  <a:t>[3]: T. Schenk, </a:t>
                </a:r>
                <a:r>
                  <a:rPr lang="en-US" sz="1800" dirty="0" smtClean="0"/>
                  <a:t>“RF </a:t>
                </a:r>
                <a:r>
                  <a:rPr lang="en-US" sz="1800" dirty="0"/>
                  <a:t>Imperfections in High-Rate Wireless Systems: Impact and Digital </a:t>
                </a:r>
                <a:r>
                  <a:rPr lang="en-US" sz="1800" dirty="0" smtClean="0"/>
                  <a:t>Compensation”. </a:t>
                </a:r>
                <a:r>
                  <a:rPr lang="en-US" sz="1800" dirty="0"/>
                  <a:t>Springer, 2008</a:t>
                </a:r>
              </a:p>
              <a:p>
                <a:pPr marL="295275" lvl="1" indent="0">
                  <a:buNone/>
                  <a:tabLst>
                    <a:tab pos="3494088" algn="l"/>
                  </a:tabLst>
                </a:pPr>
                <a:r>
                  <a:rPr lang="en-US" sz="1800" dirty="0"/>
                  <a:t>[4]: M. </a:t>
                </a:r>
                <a:r>
                  <a:rPr lang="en-US" sz="1800" dirty="0" err="1"/>
                  <a:t>Wenk</a:t>
                </a:r>
                <a:r>
                  <a:rPr lang="en-US" sz="1800" dirty="0"/>
                  <a:t>, </a:t>
                </a:r>
                <a:r>
                  <a:rPr lang="en-US" sz="1800" dirty="0" smtClean="0"/>
                  <a:t>“MIMO-OFDM </a:t>
                </a:r>
                <a:r>
                  <a:rPr lang="en-US" sz="1800" dirty="0" err="1"/>
                  <a:t>Testbed</a:t>
                </a:r>
                <a:r>
                  <a:rPr lang="en-US" sz="1800" dirty="0"/>
                  <a:t>: Challenges, Implementations,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and Measurement Results”. </a:t>
                </a:r>
                <a:r>
                  <a:rPr lang="en-US" sz="1800" dirty="0" err="1" smtClean="0"/>
                  <a:t>Hartung-Gorre</a:t>
                </a:r>
                <a:r>
                  <a:rPr lang="en-US" sz="1800" dirty="0"/>
                  <a:t>, </a:t>
                </a:r>
                <a:r>
                  <a:rPr lang="en-US" sz="1800" dirty="0" smtClean="0"/>
                  <a:t>2010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832105" cy="5454938"/>
              </a:xfrm>
              <a:blipFill rotWithShape="1">
                <a:blip r:embed="rId2"/>
                <a:stretch>
                  <a:fillRect l="-1932" t="-7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601490" y="5580037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40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smtClean="0"/>
              <a:t>System Model: Downlink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561389" cy="4922704"/>
          </a:xfrm>
        </p:spPr>
        <p:txBody>
          <a:bodyPr/>
          <a:lstStyle/>
          <a:p>
            <a:r>
              <a:rPr lang="en-US" dirty="0" smtClean="0"/>
              <a:t>Conventional Model: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Generalized Model with Impairments: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95275" lvl="1" indent="0">
              <a:spcAft>
                <a:spcPts val="1200"/>
              </a:spcAft>
              <a:buNone/>
            </a:pPr>
            <a:endParaRPr lang="en-US" dirty="0"/>
          </a:p>
          <a:p>
            <a:pPr lvl="1"/>
            <a:r>
              <a:rPr lang="en-US" dirty="0"/>
              <a:t>Distortion </a:t>
            </a:r>
            <a:r>
              <a:rPr lang="en-US" dirty="0" smtClean="0"/>
              <a:t>per antenna: Prop. to transmitted/received power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pic>
        <p:nvPicPr>
          <p:cNvPr id="9219" name="Picture 3" descr="C:\Users\emilbjo\Google Drive\Massive MIMO with impairments\DSP-Presentation\conventional-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1987549"/>
            <a:ext cx="7218363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milbjo\Google Drive\Massive MIMO with impairments\DSP-Presentation\distortion-noi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98" y="5724053"/>
            <a:ext cx="6108701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milbjo\Google Drive\Massive MIMO with impairments\DSP-Presentation\newmod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191" y="4325218"/>
            <a:ext cx="4972051" cy="9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545706" y="5868069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45706" y="6487963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126727" y="6345141"/>
            <a:ext cx="2227291" cy="1428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118776" y="6844243"/>
            <a:ext cx="2235242" cy="1759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6354018" y="6476071"/>
            <a:ext cx="3434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Proportionality </a:t>
            </a:r>
            <a:r>
              <a:rPr lang="en-US" sz="2000" dirty="0" smtClean="0">
                <a:latin typeface="+mn-lt"/>
              </a:rPr>
              <a:t>constants</a:t>
            </a:r>
            <a:endParaRPr lang="sv-SE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27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372" y="5724053"/>
            <a:ext cx="579262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System Model: </a:t>
            </a:r>
            <a:r>
              <a:rPr lang="en-US" dirty="0" smtClean="0"/>
              <a:t>Uplink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/>
              <a:t>Conventional Model: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Generalized Model with Impairments: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5275" lvl="1" indent="0">
              <a:spcAft>
                <a:spcPts val="1200"/>
              </a:spcAft>
              <a:buNone/>
            </a:pPr>
            <a:endParaRPr lang="en-US" dirty="0"/>
          </a:p>
          <a:p>
            <a:pPr lvl="1"/>
            <a:r>
              <a:rPr lang="en-US" dirty="0"/>
              <a:t>Distortion per antenna: Prop. to transmitted/received power</a:t>
            </a:r>
          </a:p>
          <a:p>
            <a:pPr lvl="1"/>
            <a:endParaRPr lang="en-US" dirty="0"/>
          </a:p>
          <a:p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sp>
        <p:nvSpPr>
          <p:cNvPr id="10" name="Rectangle 9"/>
          <p:cNvSpPr/>
          <p:nvPr/>
        </p:nvSpPr>
        <p:spPr bwMode="auto">
          <a:xfrm>
            <a:off x="3545706" y="5868069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5706" y="6487963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118776" y="5868069"/>
            <a:ext cx="2235242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4118776" y="6372125"/>
            <a:ext cx="2235242" cy="1759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6354018" y="6028121"/>
            <a:ext cx="3434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Proportionality </a:t>
            </a:r>
            <a:r>
              <a:rPr lang="en-US" sz="2000" dirty="0" smtClean="0">
                <a:latin typeface="+mn-lt"/>
              </a:rPr>
              <a:t>constants</a:t>
            </a:r>
            <a:endParaRPr lang="sv-SE" sz="2000" dirty="0">
              <a:latin typeface="+mn-lt"/>
            </a:endParaRPr>
          </a:p>
        </p:txBody>
      </p:sp>
      <p:pic>
        <p:nvPicPr>
          <p:cNvPr id="10242" name="Picture 2" descr="C:\Users\emilbjo\Google Drive\Massive MIMO with impairments\DSP-Presentation\conventional-model-U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53" y="1981536"/>
            <a:ext cx="8723313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191" y="4325493"/>
            <a:ext cx="4972050" cy="9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Distortion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72066" cy="5286412"/>
              </a:xfrm>
            </p:spPr>
            <p:txBody>
              <a:bodyPr/>
              <a:lstStyle/>
              <a:p>
                <a:r>
                  <a:rPr lang="en-US" dirty="0" smtClean="0"/>
                  <a:t>Gaussian Distortion Noise</a:t>
                </a:r>
              </a:p>
              <a:p>
                <a:pPr lvl="1"/>
                <a:r>
                  <a:rPr lang="en-US" dirty="0" smtClean="0"/>
                  <a:t>Independent between antennas</a:t>
                </a:r>
              </a:p>
              <a:p>
                <a:pPr lvl="1"/>
                <a:r>
                  <a:rPr lang="en-US" dirty="0" smtClean="0"/>
                  <a:t>Depends on beamforming</a:t>
                </a:r>
              </a:p>
              <a:p>
                <a:pPr lvl="1"/>
                <a:r>
                  <a:rPr lang="en-US" dirty="0" smtClean="0"/>
                  <a:t>Still uncorrelated directivity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 smtClean="0"/>
                  <a:t>Error Vector Magnitude (EVM)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Quality of transceivers: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EVM = </a:t>
                </a:r>
                <a:r>
                  <a:rPr lang="en-US" dirty="0"/>
                  <a:t>Normalized </a:t>
                </a:r>
                <a:r>
                  <a:rPr lang="en-US" dirty="0" smtClean="0"/>
                  <a:t>standard deviation</a:t>
                </a:r>
              </a:p>
              <a:p>
                <a:pPr lvl="1"/>
                <a:r>
                  <a:rPr lang="en-US" dirty="0" smtClean="0"/>
                  <a:t>LTE requirements: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0≤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/>
                      </a:rPr>
                      <m:t>EVM</m:t>
                    </m:r>
                    <m:r>
                      <a:rPr lang="en-US" i="1" dirty="0" smtClean="0">
                        <a:latin typeface="Cambria Math"/>
                      </a:rPr>
                      <m:t>≤0.17 </m:t>
                    </m:r>
                    <m:r>
                      <a:rPr lang="sv-SE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(smaller </a:t>
                </a:r>
                <a:r>
                  <a:rPr lang="en-US" dirty="0" smtClean="0">
                    <a:sym typeface="Wingdings" pitchFamily="2" charset="2"/>
                  </a:rPr>
                  <a:t> higher rates)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Distortion will not vanish at high SNR!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72066" cy="5286412"/>
              </a:xfrm>
              <a:blipFill rotWithShape="1">
                <a:blip r:embed="rId2"/>
                <a:stretch>
                  <a:fillRect l="-2014" t="-807" b="-54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4098" name="Picture 2" descr="C:\Users\emilbjo\Google Drive\Massive MIMO with impairments\DSP-Presentation\example_impair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63" y="1547589"/>
            <a:ext cx="37625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milbjo\Google Drive\Massive MIMO with impairments\DSP-Presentation\evm-defini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200" y="4643933"/>
            <a:ext cx="448925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5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New Problems &amp; New Results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754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Challenge of traffic growth</a:t>
            </a:r>
          </a:p>
          <a:p>
            <a:pPr lvl="1"/>
            <a:r>
              <a:rPr lang="en-US" dirty="0" smtClean="0"/>
              <a:t>Massive multiple-input multiple-output (MIMO) systems</a:t>
            </a:r>
          </a:p>
          <a:p>
            <a:pPr lvl="1"/>
            <a:endParaRPr lang="en-US" dirty="0"/>
          </a:p>
          <a:p>
            <a:r>
              <a:rPr lang="en-US" dirty="0" smtClean="0"/>
              <a:t>System Model </a:t>
            </a:r>
            <a:r>
              <a:rPr lang="en-US" dirty="0"/>
              <a:t>with </a:t>
            </a:r>
            <a:r>
              <a:rPr lang="en-US" dirty="0" smtClean="0"/>
              <a:t>Hardware Impairments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, phase noise, etc.</a:t>
            </a:r>
          </a:p>
          <a:p>
            <a:pPr lvl="1"/>
            <a:r>
              <a:rPr lang="en-US" dirty="0" smtClean="0"/>
              <a:t>How can it affect the system performance?</a:t>
            </a:r>
          </a:p>
          <a:p>
            <a:pPr lvl="1"/>
            <a:endParaRPr lang="en-US" dirty="0"/>
          </a:p>
          <a:p>
            <a:r>
              <a:rPr lang="en-US" dirty="0" smtClean="0"/>
              <a:t>New Problems &amp; New Results</a:t>
            </a:r>
          </a:p>
          <a:p>
            <a:pPr lvl="1"/>
            <a:r>
              <a:rPr lang="en-US" dirty="0" smtClean="0"/>
              <a:t>Channel estimation, capacity </a:t>
            </a:r>
            <a:r>
              <a:rPr lang="en-US" dirty="0"/>
              <a:t>b</a:t>
            </a:r>
            <a:r>
              <a:rPr lang="en-US" dirty="0" smtClean="0"/>
              <a:t>ounds, and energy Efficiency</a:t>
            </a:r>
          </a:p>
          <a:p>
            <a:pPr lvl="1"/>
            <a:r>
              <a:rPr lang="en-US" dirty="0" smtClean="0"/>
              <a:t>Some properties are changed by impairments, some are not</a:t>
            </a:r>
          </a:p>
          <a:p>
            <a:pPr lvl="1"/>
            <a:endParaRPr lang="en-US" dirty="0"/>
          </a:p>
          <a:p>
            <a:r>
              <a:rPr lang="en-US" dirty="0"/>
              <a:t>Conclusions &amp; Outlook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78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1: Channel Estimation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Channel Estimation from Pilot Transmission</a:t>
            </a:r>
          </a:p>
          <a:p>
            <a:pPr lvl="1"/>
            <a:r>
              <a:rPr lang="en-US" dirty="0" smtClean="0"/>
              <a:t>Send known signal to observe the channel</a:t>
            </a:r>
          </a:p>
          <a:p>
            <a:pPr lvl="1"/>
            <a:endParaRPr lang="en-US" dirty="0"/>
          </a:p>
          <a:p>
            <a:r>
              <a:rPr lang="en-US" dirty="0" smtClean="0"/>
              <a:t>Problem: Conventional Estimators Cannot be Used</a:t>
            </a:r>
          </a:p>
          <a:p>
            <a:pPr lvl="1"/>
            <a:r>
              <a:rPr lang="en-US" dirty="0" smtClean="0"/>
              <a:t>Relies on channel observation in independent noise</a:t>
            </a:r>
          </a:p>
          <a:p>
            <a:pPr lvl="1"/>
            <a:r>
              <a:rPr lang="en-US" dirty="0" smtClean="0"/>
              <a:t>Distortion noise is correlated with the channel</a:t>
            </a:r>
          </a:p>
          <a:p>
            <a:pPr lvl="1"/>
            <a:endParaRPr lang="en-US" dirty="0"/>
          </a:p>
          <a:p>
            <a:r>
              <a:rPr lang="en-US" dirty="0" smtClean="0"/>
              <a:t>Contribution: New </a:t>
            </a:r>
            <a:r>
              <a:rPr lang="en-US" dirty="0"/>
              <a:t>Linear MMSE Estimator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Handles </a:t>
            </a:r>
            <a:r>
              <a:rPr lang="en-US" dirty="0"/>
              <a:t>distortions that are correlated with </a:t>
            </a:r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pic>
        <p:nvPicPr>
          <p:cNvPr id="4098" name="Picture 2" descr="C:\Users\emilbjo\Google Drive\Massive MIMO with impairments\DSP-Presentation\estim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41" y="4653880"/>
            <a:ext cx="8696325" cy="16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1: Channel Estimation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MSE in </a:t>
            </a:r>
            <a:r>
              <a:rPr lang="en-US" dirty="0" err="1" smtClean="0"/>
              <a:t>i.i.d</a:t>
            </a:r>
            <a:r>
              <a:rPr lang="en-US" dirty="0" smtClean="0"/>
              <a:t>. case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p:pic>
        <p:nvPicPr>
          <p:cNvPr id="1026" name="Picture 2" descr="C:\Users\emilbjo\Google Drive\Massive MIMO with impairments\DSP-Presentation\figure_estimation_diffimpairmen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10" y="2771725"/>
            <a:ext cx="5315623" cy="42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05346" y="2955148"/>
            <a:ext cx="4680520" cy="399304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New Insights</a:t>
            </a: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Low SNR: Small difference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High SNR: </a:t>
            </a: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rror floor</a:t>
            </a: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Error floor in </a:t>
            </a:r>
            <a:r>
              <a:rPr lang="en-US" sz="2000" dirty="0" err="1" smtClean="0">
                <a:latin typeface="+mj-lt"/>
              </a:rPr>
              <a:t>i.i.d</a:t>
            </a:r>
            <a:r>
              <a:rPr lang="en-US" sz="2000" dirty="0" smtClean="0">
                <a:latin typeface="+mj-lt"/>
              </a:rPr>
              <a:t>. case: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Very different MSE but no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need to change estimator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8"/>
          <a:stretch/>
        </p:blipFill>
        <p:spPr bwMode="auto">
          <a:xfrm>
            <a:off x="4715025" y="1378424"/>
            <a:ext cx="5887465" cy="173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89"/>
          <a:stretch/>
        </p:blipFill>
        <p:spPr bwMode="auto">
          <a:xfrm>
            <a:off x="-702766" y="1619597"/>
            <a:ext cx="5887465" cy="7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milbjo\Google Drive\Massive MIMO with impairments\DSP-Presentation\MSE-expression-highSN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4571925"/>
            <a:ext cx="4139579" cy="17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313141" y="2915741"/>
                <a:ext cx="4270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sz="2000" i="1" dirty="0" smtClean="0">
                        <a:latin typeface="Cambria Math"/>
                      </a:rPr>
                      <m:t>𝑁</m:t>
                    </m:r>
                    <m:r>
                      <a:rPr lang="sv-SE" sz="2000" i="1" dirty="0" smtClean="0">
                        <a:latin typeface="Cambria Math"/>
                      </a:rPr>
                      <m:t>=50,  </m:t>
                    </m:r>
                    <m:r>
                      <a:rPr lang="sv-SE" sz="2000" b="1" i="0" dirty="0" smtClean="0">
                        <a:latin typeface="Cambria Math"/>
                      </a:rPr>
                      <m:t>𝐒</m:t>
                    </m:r>
                    <m:r>
                      <a:rPr lang="sv-SE" sz="2000" i="1" dirty="0" smtClean="0">
                        <a:latin typeface="Cambria Math"/>
                      </a:rPr>
                      <m:t>=</m:t>
                    </m:r>
                    <m:r>
                      <a:rPr lang="sv-SE" sz="2000" b="1" i="0" dirty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sv-SE" sz="20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sv-SE" sz="2000" b="1" i="0" dirty="0" smtClean="0">
                        <a:latin typeface="Cambria Math"/>
                      </a:rPr>
                      <m:t>𝐑</m:t>
                    </m:r>
                    <m:r>
                      <a:rPr lang="sv-SE" sz="2000" i="1" dirty="0" smtClean="0">
                        <a:latin typeface="Cambria Math"/>
                      </a:rPr>
                      <m:t> = </m:t>
                    </m:r>
                    <m:r>
                      <m:rPr>
                        <m:nor/>
                      </m:rPr>
                      <a:rPr lang="sv-SE" sz="2000" i="0" dirty="0" err="1" smtClean="0">
                        <a:latin typeface="Cambria Math"/>
                      </a:rPr>
                      <m:t>corr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elation</m:t>
                    </m:r>
                    <m:r>
                      <m:rPr>
                        <m:nor/>
                      </m:rPr>
                      <a:rPr lang="sv-SE" sz="2000" i="0" dirty="0" smtClean="0">
                        <a:latin typeface="Cambria Math"/>
                      </a:rPr>
                      <m:t> </m:t>
                    </m:r>
                    <m:r>
                      <a:rPr lang="sv-SE" sz="2000" i="1" dirty="0" smtClean="0">
                        <a:latin typeface="Cambria Math"/>
                      </a:rPr>
                      <m:t>0.7</m:t>
                    </m:r>
                  </m:oMath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41" y="2915741"/>
                <a:ext cx="4270016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r>
              <a:rPr lang="en-US" dirty="0" smtClean="0"/>
              <a:t>: Capacity Behavior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2743784"/>
              </a:xfrm>
            </p:spPr>
            <p:txBody>
              <a:bodyPr/>
              <a:lstStyle/>
              <a:p>
                <a:r>
                  <a:rPr lang="en-US" dirty="0" smtClean="0"/>
                  <a:t>Question: How is Throughput Affected?</a:t>
                </a:r>
              </a:p>
              <a:p>
                <a:pPr lvl="1"/>
                <a:r>
                  <a:rPr lang="en-US" dirty="0" smtClean="0"/>
                  <a:t>Conventionally: Capacity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 smtClean="0"/>
                  <a:t> with #antennas or power</a:t>
                </a:r>
              </a:p>
              <a:p>
                <a:endParaRPr lang="en-US" dirty="0"/>
              </a:p>
              <a:p>
                <a:r>
                  <a:rPr lang="en-US" dirty="0" smtClean="0"/>
                  <a:t>Contribution: New Characterization of UL/DL Capacities</a:t>
                </a:r>
              </a:p>
              <a:p>
                <a:pPr lvl="1"/>
                <a:r>
                  <a:rPr lang="en-US" dirty="0" smtClean="0"/>
                  <a:t>Upper </a:t>
                </a:r>
                <a:r>
                  <a:rPr lang="en-US" dirty="0"/>
                  <a:t>bound: Channels are known, no interference</a:t>
                </a:r>
              </a:p>
              <a:p>
                <a:pPr lvl="1"/>
                <a:r>
                  <a:rPr lang="en-US" dirty="0" smtClean="0"/>
                  <a:t>Lower </a:t>
                </a:r>
                <a:r>
                  <a:rPr lang="en-US" dirty="0"/>
                  <a:t>bound: </a:t>
                </a:r>
                <a:r>
                  <a:rPr lang="en-US" dirty="0" smtClean="0"/>
                  <a:t>Matched filtering, </a:t>
                </a:r>
                <a:r>
                  <a:rPr lang="en-US" dirty="0"/>
                  <a:t>new </a:t>
                </a:r>
                <a:r>
                  <a:rPr lang="en-US" dirty="0" smtClean="0"/>
                  <a:t>LMMSE estimator</a:t>
                </a:r>
                <a:r>
                  <a:rPr lang="en-US" dirty="0"/>
                  <a:t>, treat interference/channel uncertainty as </a:t>
                </a:r>
                <a:r>
                  <a:rPr lang="en-US" dirty="0" smtClean="0"/>
                  <a:t>noise</a:t>
                </a:r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Asymptotic Upper </a:t>
                </a:r>
                <a:r>
                  <a:rPr lang="en-US" dirty="0"/>
                  <a:t>L</a:t>
                </a:r>
                <a:r>
                  <a:rPr lang="en-US" dirty="0" smtClean="0"/>
                  <a:t>imits: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2743784"/>
              </a:xfrm>
              <a:blipFill rotWithShape="1">
                <a:blip r:embed="rId2"/>
                <a:stretch>
                  <a:fillRect l="-2032" t="-1556" r="-1451" b="-288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pic>
        <p:nvPicPr>
          <p:cNvPr id="6146" name="Picture 2" descr="C:\Users\emilbjo\Google Drive\Massive MIMO with impairments\DSP-Presentation\capacity-lim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147989"/>
            <a:ext cx="10530482" cy="1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2: Capacity </a:t>
            </a:r>
            <a:r>
              <a:rPr lang="en-US" dirty="0" smtClean="0"/>
              <a:t>Behavior (2)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Bounded Capacity</a:t>
            </a:r>
          </a:p>
          <a:p>
            <a:pPr lvl="1"/>
            <a:r>
              <a:rPr lang="en-US" dirty="0" smtClean="0"/>
              <a:t>Small impact of</a:t>
            </a:r>
            <a:br>
              <a:rPr lang="en-US" dirty="0" smtClean="0"/>
            </a:br>
            <a:r>
              <a:rPr lang="en-US" dirty="0" smtClean="0"/>
              <a:t>BS impairments</a:t>
            </a:r>
          </a:p>
          <a:p>
            <a:pPr lvl="1"/>
            <a:r>
              <a:rPr lang="en-US" dirty="0" smtClean="0"/>
              <a:t>Other spatial</a:t>
            </a:r>
            <a:br>
              <a:rPr lang="en-US" dirty="0" smtClean="0"/>
            </a:br>
            <a:r>
              <a:rPr lang="en-US" dirty="0" smtClean="0"/>
              <a:t>signature!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figure_capacity_lower_upp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15" y="3491805"/>
            <a:ext cx="5453489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305346" y="3503157"/>
                <a:ext cx="4608512" cy="3457201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New Insights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Capacity limited by UT hardware</a:t>
                </a: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sv-SE" sz="2000" i="1">
                        <a:latin typeface="Cambria Math"/>
                      </a:rPr>
                      <m:t>𝑁</m:t>
                    </m:r>
                    <m:r>
                      <a:rPr lang="sv-SE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smtClean="0">
                    <a:latin typeface="+mj-lt"/>
                  </a:rPr>
                  <a:t>No impact of BS!</a:t>
                </a: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Major </a:t>
                </a:r>
                <a:r>
                  <a:rPr lang="en-US" sz="2000" dirty="0" smtClean="0">
                    <a:latin typeface="+mj-lt"/>
                  </a:rPr>
                  <a:t>gains </a:t>
                </a:r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>
                    <a:latin typeface="+mj-lt"/>
                  </a:rPr>
                  <a:t> up to </a:t>
                </a:r>
                <a14:m>
                  <m:oMath xmlns:m="http://schemas.openxmlformats.org/officeDocument/2006/math">
                    <m:r>
                      <a:rPr lang="sv-SE" sz="2000" b="0" i="0" dirty="0" smtClean="0">
                        <a:latin typeface="Cambria Math"/>
                      </a:rPr>
                      <m:t>50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−</m:t>
                    </m:r>
                    <m:r>
                      <a:rPr lang="en-US" sz="2000" i="1" dirty="0" smtClean="0">
                        <a:latin typeface="Cambria Math"/>
                      </a:rPr>
                      <m:t>100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Minor </a:t>
                </a:r>
                <a:r>
                  <a:rPr lang="en-US" sz="2000" dirty="0" smtClean="0">
                    <a:latin typeface="+mj-lt"/>
                  </a:rPr>
                  <a:t>gains above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=100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Upper/lower limits almost same</a:t>
                </a:r>
              </a:p>
              <a:p>
                <a:pPr algn="ctr" eaLnBrk="0" hangingPunct="0"/>
                <a:r>
                  <a:rPr lang="en-US" sz="2000" dirty="0">
                    <a:latin typeface="+mj-lt"/>
                  </a:rPr>
                  <a:t>Very different from ideal </a:t>
                </a:r>
                <a:r>
                  <a:rPr lang="en-US" sz="2000" dirty="0" smtClean="0">
                    <a:latin typeface="+mj-lt"/>
                  </a:rPr>
                  <a:t>case!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3503157"/>
                <a:ext cx="4608512" cy="3457201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C:\Users\emilbjo\Google Drive\Massive MIMO with impairments\DSP-Presentation\capacity-lim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561930" y="1547589"/>
            <a:ext cx="5265241" cy="1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37211" y="3563813"/>
                <a:ext cx="29327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v-SE" sz="2000" b="0" i="0" dirty="0" smtClean="0">
                          <a:latin typeface="Cambria Math"/>
                        </a:rPr>
                        <m:t>SNR</m:t>
                      </m:r>
                      <m:r>
                        <a:rPr lang="sv-SE" sz="2000" i="1" dirty="0" smtClean="0">
                          <a:latin typeface="Cambria Math"/>
                        </a:rPr>
                        <m:t>=</m:t>
                      </m:r>
                      <m:r>
                        <a:rPr lang="sv-SE" sz="2000" b="0" i="1" dirty="0" smtClean="0">
                          <a:latin typeface="Cambria Math"/>
                        </a:rPr>
                        <m:t>2</m:t>
                      </m:r>
                      <m:r>
                        <a:rPr lang="sv-SE" sz="2000" i="1" dirty="0" smtClean="0">
                          <a:latin typeface="Cambria Math"/>
                        </a:rPr>
                        <m:t>0</m:t>
                      </m:r>
                      <m:r>
                        <a:rPr lang="sv-SE" sz="20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sv-SE" sz="2000" b="0" i="0" dirty="0" smtClean="0">
                          <a:latin typeface="Cambria Math"/>
                        </a:rPr>
                        <m:t>dB</m:t>
                      </m:r>
                      <m:r>
                        <a:rPr lang="sv-SE" sz="2000" i="1" dirty="0" smtClean="0">
                          <a:latin typeface="Cambria Math"/>
                        </a:rPr>
                        <m:t>,</m:t>
                      </m:r>
                      <m:r>
                        <a:rPr lang="sv-SE" sz="2000" b="1" i="0" dirty="0" smtClean="0">
                          <a:latin typeface="Cambria Math"/>
                        </a:rPr>
                        <m:t> </m:t>
                      </m:r>
                      <m:r>
                        <a:rPr lang="sv-SE" sz="2000" b="1" dirty="0">
                          <a:latin typeface="Cambria Math"/>
                        </a:rPr>
                        <m:t>𝐑</m:t>
                      </m:r>
                      <m:r>
                        <a:rPr lang="sv-SE" sz="2000" i="1" dirty="0">
                          <a:latin typeface="Cambria Math"/>
                        </a:rPr>
                        <m:t> =</m:t>
                      </m:r>
                      <m:r>
                        <a:rPr lang="sv-SE" sz="2000" b="1" i="0" dirty="0" smtClean="0">
                          <a:latin typeface="Cambria Math"/>
                        </a:rPr>
                        <m:t>𝐒</m:t>
                      </m:r>
                      <m:r>
                        <a:rPr lang="sv-SE" sz="2000" i="1" dirty="0" smtClean="0">
                          <a:latin typeface="Cambria Math"/>
                        </a:rPr>
                        <m:t>=</m:t>
                      </m:r>
                      <m:r>
                        <a:rPr lang="sv-SE" sz="2000" b="1" i="0" dirty="0" smtClean="0">
                          <a:latin typeface="Cambria Math"/>
                        </a:rPr>
                        <m:t>𝐈</m:t>
                      </m:r>
                    </m:oMath>
                  </m:oMathPara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11" y="3563813"/>
                <a:ext cx="293272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85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r>
              <a:rPr lang="en-US" dirty="0" smtClean="0"/>
              <a:t>: Energy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638514"/>
              </a:xfrm>
            </p:spPr>
            <p:txBody>
              <a:bodyPr/>
              <a:lstStyle/>
              <a:p>
                <a:r>
                  <a:rPr lang="en-US" dirty="0" smtClean="0"/>
                  <a:t>Energy Efficiency in bits/Joule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sv-SE" b="0" i="0" smtClean="0">
                        <a:latin typeface="Cambria Math"/>
                      </a:rPr>
                      <m:t>EE</m:t>
                    </m:r>
                    <m:r>
                      <a:rPr lang="sv-SE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v-S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Capacity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[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bits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channel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use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]</m:t>
                        </m:r>
                      </m:num>
                      <m:den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ower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 [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Joule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channel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use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]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Capacity limited 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638514"/>
              </a:xfrm>
              <a:blipFill rotWithShape="1">
                <a:blip r:embed="rId2"/>
                <a:stretch>
                  <a:fillRect l="-2126" t="-260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24</a:t>
            </a:fld>
            <a:endParaRPr lang="sv-S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9942" y="3532734"/>
            <a:ext cx="5457631" cy="348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6642050" y="1331565"/>
                <a:ext cx="3906153" cy="1656185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Theorem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Reduce power</a:t>
                </a:r>
                <a:r>
                  <a:rPr lang="sv-SE" sz="2000" dirty="0" smtClean="0">
                    <a:latin typeface="+mj-lt"/>
                  </a:rPr>
                  <a:t>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v-SE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sv-SE" sz="20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  <m:r>
                      <a:rPr lang="sv-SE" sz="2000" b="0" i="1" smtClean="0">
                        <a:latin typeface="Cambria Math"/>
                      </a:rPr>
                      <m:t>,  </m:t>
                    </m:r>
                    <m:r>
                      <a:rPr lang="sv-SE" sz="2000" b="0" i="1" smtClean="0">
                        <a:latin typeface="Cambria Math"/>
                      </a:rPr>
                      <m:t>𝑡</m:t>
                    </m:r>
                    <m:r>
                      <a:rPr lang="sv-SE" sz="2000" b="0" i="1" smtClean="0">
                        <a:latin typeface="Cambria Math"/>
                        <a:ea typeface="Cambria Math"/>
                      </a:rPr>
                      <m:t>&lt;</m:t>
                    </m:r>
                    <m:f>
                      <m:fPr>
                        <m:ctrlPr>
                          <a:rPr lang="sv-SE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 smtClean="0">
                  <a:latin typeface="+mj-lt"/>
                </a:endParaRPr>
              </a:p>
              <a:p>
                <a:pPr marL="0" lvl="1"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Non-zero capacity 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42050" y="1331565"/>
                <a:ext cx="3906153" cy="1656185"/>
              </a:xfrm>
              <a:prstGeom prst="roundRect">
                <a:avLst/>
              </a:prstGeom>
              <a:blipFill rotWithShape="1">
                <a:blip r:embed="rId4"/>
                <a:stretch>
                  <a:fillRect l="-77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3503157"/>
                <a:ext cx="4536504" cy="337302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New Insights</a:t>
                </a:r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800"/>
                  </a:spcAft>
                </a:pPr>
                <a:r>
                  <a:rPr lang="en-US" sz="2000" dirty="0" smtClean="0">
                    <a:latin typeface="+mj-lt"/>
                  </a:rPr>
                  <a:t>Power reduction from array gain</a:t>
                </a:r>
                <a:endParaRPr lang="en-US" sz="2000" dirty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30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Same scaling law as </a:t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with ideal hardware!</a:t>
                </a:r>
                <a:endParaRPr lang="en-US" sz="2000" dirty="0">
                  <a:latin typeface="+mj-lt"/>
                </a:endParaRPr>
              </a:p>
              <a:p>
                <a:pPr algn="ctr" eaLnBrk="0" hangingPunct="0"/>
                <a:r>
                  <a:rPr lang="en-US" sz="2000" dirty="0">
                    <a:latin typeface="+mj-lt"/>
                  </a:rPr>
                  <a:t>EE grows without </a:t>
                </a:r>
                <a:r>
                  <a:rPr lang="en-US" sz="2000" dirty="0" smtClean="0">
                    <a:latin typeface="+mj-lt"/>
                  </a:rPr>
                  <a:t>bound!</a:t>
                </a:r>
              </a:p>
              <a:p>
                <a:pPr algn="ctr" eaLnBrk="0" hangingPunct="0"/>
                <a:endParaRPr lang="en-US" sz="2000" dirty="0">
                  <a:latin typeface="+mj-lt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EE grows even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𝑡</m:t>
                    </m:r>
                    <m:r>
                      <a:rPr lang="en-US" sz="2000" i="1" dirty="0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sz="2000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sv-SE" sz="20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3503157"/>
                <a:ext cx="4536504" cy="3373024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86066" y="3275781"/>
                <a:ext cx="37635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SNR</m:t>
                    </m:r>
                    <m:r>
                      <a:rPr lang="sv-SE" sz="2000" i="1" dirty="0" smtClean="0">
                        <a:latin typeface="Cambria Math"/>
                      </a:rPr>
                      <m:t>=</m:t>
                    </m:r>
                    <m:r>
                      <a:rPr lang="sv-SE" sz="2000" b="0" i="1" dirty="0" smtClean="0">
                        <a:latin typeface="Cambria Math"/>
                      </a:rPr>
                      <m:t>2</m:t>
                    </m:r>
                    <m:r>
                      <a:rPr lang="sv-SE" sz="2000" i="1" dirty="0" smtClean="0">
                        <a:latin typeface="Cambria Math"/>
                      </a:rPr>
                      <m:t>0</m:t>
                    </m:r>
                    <m:r>
                      <a:rPr lang="sv-SE" sz="2000" b="0" i="1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dB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at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1" dirty="0" smtClean="0">
                        <a:latin typeface="Cambria Math"/>
                      </a:rPr>
                      <m:t>N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=1</m:t>
                    </m:r>
                    <m:r>
                      <a:rPr lang="sv-SE" sz="2000" b="1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sz="20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sv-SE" sz="2000" b="1" dirty="0">
                        <a:latin typeface="Cambria Math"/>
                      </a:rPr>
                      <m:t>𝐑</m:t>
                    </m:r>
                    <m:r>
                      <a:rPr lang="sv-SE" sz="2000" i="1" dirty="0">
                        <a:latin typeface="Cambria Math"/>
                      </a:rPr>
                      <m:t>=</m:t>
                    </m:r>
                    <m:r>
                      <a:rPr lang="sv-SE" sz="2000" b="1" dirty="0">
                        <a:latin typeface="Cambria Math"/>
                      </a:rPr>
                      <m:t>𝐒</m:t>
                    </m:r>
                    <m:r>
                      <a:rPr lang="sv-SE" sz="2000" i="1" dirty="0">
                        <a:latin typeface="Cambria Math"/>
                      </a:rPr>
                      <m:t>=</m:t>
                    </m:r>
                    <m:r>
                      <a:rPr lang="sv-SE" sz="2000" b="1" dirty="0">
                        <a:latin typeface="Cambria Math"/>
                      </a:rPr>
                      <m:t>𝐈</m:t>
                    </m:r>
                  </m:oMath>
                </a14:m>
                <a:endParaRPr lang="sv-SE" sz="2000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66" y="3275781"/>
                <a:ext cx="3763594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01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Energy </a:t>
            </a:r>
            <a:r>
              <a:rPr lang="en-US" dirty="0" smtClean="0"/>
              <a:t>Efficiency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9048129" cy="5286412"/>
              </a:xfrm>
            </p:spPr>
            <p:txBody>
              <a:bodyPr/>
              <a:lstStyle/>
              <a:p>
                <a:r>
                  <a:rPr lang="en-US" dirty="0" smtClean="0"/>
                  <a:t>Does an Infinite EE Make Sense?</a:t>
                </a:r>
              </a:p>
              <a:p>
                <a:pPr lvl="1"/>
                <a:r>
                  <a:rPr lang="en-US" dirty="0" smtClean="0"/>
                  <a:t>No! We only consider </a:t>
                </a:r>
                <a:r>
                  <a:rPr lang="en-US" i="1" dirty="0" smtClean="0"/>
                  <a:t>transmitted</a:t>
                </a:r>
                <a:r>
                  <a:rPr lang="en-US" dirty="0" smtClean="0"/>
                  <a:t> power, no circuit power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v-SE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EE</m:t>
                        </m:r>
                      </m:e>
                      <m:sup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refined</m:t>
                        </m:r>
                      </m:sup>
                    </m:sSup>
                    <m:r>
                      <a:rPr lang="sv-SE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v-SE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Capacity</m:t>
                        </m:r>
                      </m:num>
                      <m:den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Transmit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sv-SE" b="0" i="1" smtClean="0">
                            <a:latin typeface="Cambria Math"/>
                          </a:rPr>
                          <m:t>N</m:t>
                        </m:r>
                        <m:r>
                          <a:rPr lang="sv-SE" b="0" i="1" smtClean="0">
                            <a:latin typeface="Cambria Math"/>
                          </a:rPr>
                          <m:t> </m:t>
                        </m:r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Antenna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Static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Circuit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Power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9048129" cy="5286412"/>
              </a:xfrm>
              <a:blipFill rotWithShape="1">
                <a:blip r:embed="rId2"/>
                <a:stretch>
                  <a:fillRect l="-188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9882" y="3606778"/>
            <a:ext cx="5400601" cy="34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3431149"/>
                <a:ext cx="4536504" cy="3517040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New Insights</a:t>
                </a:r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EE maximized at finite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30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Depends on the circuit power </a:t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that scales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2400"/>
                  </a:spcAft>
                </a:pPr>
                <a:r>
                  <a:rPr lang="en-US" sz="2000" dirty="0" smtClean="0">
                    <a:latin typeface="+mj-lt"/>
                  </a:rPr>
                  <a:t>Large arrays become more feasible with time!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Impairments has minor impact!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3431149"/>
                <a:ext cx="4536504" cy="351704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2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4: </a:t>
            </a:r>
            <a:r>
              <a:rPr lang="en-US" spc="-50" dirty="0"/>
              <a:t>Impact on Cellular Networks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5286412"/>
              </a:xfrm>
            </p:spPr>
            <p:txBody>
              <a:bodyPr/>
              <a:lstStyle/>
              <a:p>
                <a:r>
                  <a:rPr lang="en-US" dirty="0" smtClean="0"/>
                  <a:t>Question</a:t>
                </a:r>
                <a:r>
                  <a:rPr lang="sv-SE" dirty="0" smtClean="0"/>
                  <a:t>: </a:t>
                </a:r>
                <a:r>
                  <a:rPr lang="en-US" dirty="0" smtClean="0"/>
                  <a:t>Impact of Hardware Impairments on a Network?</a:t>
                </a:r>
              </a:p>
              <a:p>
                <a:pPr lvl="1"/>
                <a:r>
                  <a:rPr lang="en-US" dirty="0" smtClean="0"/>
                  <a:t>Is there any fundamental difference?</a:t>
                </a:r>
              </a:p>
              <a:p>
                <a:pPr lvl="1"/>
                <a:endParaRPr lang="sv-SE" dirty="0"/>
              </a:p>
              <a:p>
                <a:r>
                  <a:rPr lang="en-US" dirty="0" smtClean="0"/>
                  <a:t>Observation: Distortion Noise = Self-interference</a:t>
                </a:r>
              </a:p>
              <a:p>
                <a:pPr lvl="1"/>
                <a:r>
                  <a:rPr lang="en-US" dirty="0" smtClean="0"/>
                  <a:t>Self-interference is 20-30 </a:t>
                </a:r>
                <a:r>
                  <a:rPr lang="en-US" dirty="0"/>
                  <a:t>dB </a:t>
                </a:r>
                <a:r>
                  <a:rPr lang="en-US" dirty="0" smtClean="0"/>
                  <a:t>weaker </a:t>
                </a:r>
                <a:r>
                  <a:rPr lang="en-US" dirty="0"/>
                  <a:t>than </a:t>
                </a:r>
                <a:r>
                  <a:rPr lang="en-US" dirty="0" smtClean="0"/>
                  <a:t>signal</a:t>
                </a:r>
              </a:p>
              <a:p>
                <a:pPr lvl="1"/>
                <a:r>
                  <a:rPr lang="en-US" dirty="0" smtClean="0"/>
                  <a:t>Inter-user interference </a:t>
                </a:r>
                <a:r>
                  <a:rPr lang="en-US" dirty="0"/>
                  <a:t>is negligible if weaker than </a:t>
                </a:r>
                <a:r>
                  <a:rPr lang="en-US" dirty="0" smtClean="0"/>
                  <a:t>this!</a:t>
                </a:r>
              </a:p>
              <a:p>
                <a:pPr lvl="1"/>
                <a:r>
                  <a:rPr lang="en-US" dirty="0" smtClean="0"/>
                  <a:t>Uncorrelated </a:t>
                </a:r>
                <a:r>
                  <a:rPr lang="en-US" dirty="0"/>
                  <a:t>interference </a:t>
                </a:r>
                <a:r>
                  <a:rPr lang="en-US" dirty="0" smtClean="0"/>
                  <a:t>always vanish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sv-SE" dirty="0" smtClean="0"/>
                  <a:t>!</a:t>
                </a:r>
              </a:p>
              <a:p>
                <a:pPr lvl="1"/>
                <a:endParaRPr lang="sv-SE" dirty="0" smtClean="0"/>
              </a:p>
              <a:p>
                <a:r>
                  <a:rPr lang="en-US" dirty="0" smtClean="0"/>
                  <a:t>Important Special Case: Pilot Contamination</a:t>
                </a:r>
              </a:p>
              <a:p>
                <a:pPr lvl="1"/>
                <a:r>
                  <a:rPr lang="en-US" dirty="0" smtClean="0"/>
                  <a:t>Necessary to reuse pilot sequences across cells</a:t>
                </a:r>
              </a:p>
              <a:p>
                <a:pPr lvl="1"/>
                <a:r>
                  <a:rPr lang="en-US" dirty="0" smtClean="0"/>
                  <a:t>Estimate     is correlated </a:t>
                </a:r>
                <a:r>
                  <a:rPr lang="en-US" dirty="0"/>
                  <a:t>with interfering pilot signals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Corresponding interference will not vanish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sv-SE" dirty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5286412"/>
              </a:xfrm>
              <a:blipFill rotWithShape="1">
                <a:blip r:embed="rId2"/>
                <a:stretch>
                  <a:fillRect l="-191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estim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92635" b="59491"/>
          <a:stretch/>
        </p:blipFill>
        <p:spPr bwMode="auto">
          <a:xfrm>
            <a:off x="3775378" y="5089629"/>
            <a:ext cx="320256" cy="6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5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688089" cy="1260475"/>
          </a:xfrm>
        </p:spPr>
        <p:txBody>
          <a:bodyPr/>
          <a:lstStyle/>
          <a:p>
            <a:r>
              <a:rPr lang="en-US" dirty="0"/>
              <a:t>Result 4: </a:t>
            </a:r>
            <a:r>
              <a:rPr lang="en-US" spc="-50" dirty="0"/>
              <a:t>Impact on Cellular </a:t>
            </a:r>
            <a:r>
              <a:rPr lang="en-US" spc="-50" dirty="0" smtClean="0"/>
              <a:t>Networks (2)</a:t>
            </a:r>
            <a:endParaRPr lang="sv-SE" spc="-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13229" cy="5286412"/>
              </a:xfrm>
            </p:spPr>
            <p:txBody>
              <a:bodyPr/>
              <a:lstStyle/>
              <a:p>
                <a:r>
                  <a:rPr lang="en-US" dirty="0" smtClean="0"/>
                  <a:t>Contribution: Simple Inter-Cell Coordination Principle</a:t>
                </a:r>
              </a:p>
              <a:p>
                <a:pPr lvl="1"/>
                <a:r>
                  <a:rPr lang="en-US" dirty="0" smtClean="0"/>
                  <a:t>Same pilot to users causing </a:t>
                </a:r>
                <a:r>
                  <a:rPr lang="en-US" i="1" dirty="0" smtClean="0"/>
                  <a:t>weak</a:t>
                </a:r>
                <a:r>
                  <a:rPr lang="en-US" dirty="0" smtClean="0"/>
                  <a:t> interference to each other</a:t>
                </a:r>
              </a:p>
              <a:p>
                <a:pPr lvl="1"/>
                <a:r>
                  <a:rPr lang="en-US" dirty="0" smtClean="0"/>
                  <a:t>Other </a:t>
                </a:r>
                <a:r>
                  <a:rPr lang="en-US" i="1" dirty="0" smtClean="0"/>
                  <a:t>stronger </a:t>
                </a:r>
                <a:r>
                  <a:rPr lang="en-US" dirty="0" smtClean="0"/>
                  <a:t>interference: </a:t>
                </a:r>
                <a:r>
                  <a:rPr lang="en-US" dirty="0"/>
                  <a:t>V</a:t>
                </a:r>
                <a:r>
                  <a:rPr lang="en-US" dirty="0" smtClean="0"/>
                  <a:t>anishes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13229" cy="5286412"/>
              </a:xfrm>
              <a:blipFill rotWithShape="1">
                <a:blip r:embed="rId2"/>
                <a:stretch>
                  <a:fillRect l="-2028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341" y="3091687"/>
            <a:ext cx="5268869" cy="39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05346" y="3431149"/>
            <a:ext cx="4536504" cy="322900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New Insights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Pilot contamination is negligible if weaker than distortion</a:t>
            </a:r>
            <a:endParaRPr lang="en-US" sz="2000" dirty="0">
              <a:latin typeface="+mj-lt"/>
            </a:endParaRPr>
          </a:p>
          <a:p>
            <a:pPr algn="ctr" eaLnBrk="0" hangingPunct="0">
              <a:spcAft>
                <a:spcPts val="3000"/>
              </a:spcAft>
            </a:pPr>
            <a:r>
              <a:rPr lang="en-US" sz="2000" dirty="0" smtClean="0">
                <a:latin typeface="+mj-lt"/>
              </a:rPr>
              <a:t>This condition can be fulfilled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by </a:t>
            </a:r>
            <a:r>
              <a:rPr lang="en-US" sz="2000" dirty="0">
                <a:latin typeface="+mj-lt"/>
              </a:rPr>
              <a:t>pilot allocation! 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3000"/>
              </a:spcAft>
            </a:pPr>
            <a:r>
              <a:rPr lang="en-US" sz="2000" dirty="0" smtClean="0">
                <a:latin typeface="+mj-lt"/>
              </a:rPr>
              <a:t>Other interference vanishes asymptotically, as usual</a:t>
            </a:r>
            <a:endParaRPr lang="en-US" sz="2000" dirty="0"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8298234" y="2843733"/>
            <a:ext cx="0" cy="38884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6236960" y="2771725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+mn-lt"/>
              </a:rPr>
              <a:t>PC&lt;distortion</a:t>
            </a:r>
            <a:endParaRPr lang="sv-SE" sz="18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58274" y="2771725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+mn-lt"/>
              </a:rPr>
              <a:t>PC&gt;distortion</a:t>
            </a:r>
            <a:endParaRPr lang="sv-S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2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28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 &amp; Outlook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688090" cy="5526946"/>
          </a:xfrm>
        </p:spPr>
        <p:txBody>
          <a:bodyPr/>
          <a:lstStyle/>
          <a:p>
            <a:r>
              <a:rPr lang="en-US" dirty="0"/>
              <a:t>New Paradigm: Massive MIMO</a:t>
            </a:r>
          </a:p>
          <a:p>
            <a:pPr lvl="1"/>
            <a:r>
              <a:rPr lang="en-US" dirty="0"/>
              <a:t>Potential: High spectral efficiency and energy efficiency</a:t>
            </a:r>
          </a:p>
          <a:p>
            <a:pPr lvl="1"/>
            <a:endParaRPr lang="en-US" dirty="0"/>
          </a:p>
          <a:p>
            <a:r>
              <a:rPr lang="en-US" dirty="0"/>
              <a:t>Physical Hardware has Impairments</a:t>
            </a:r>
          </a:p>
          <a:p>
            <a:pPr lvl="1"/>
            <a:r>
              <a:rPr lang="en-US" dirty="0"/>
              <a:t>Creates distortion noise: Limits signal quality</a:t>
            </a:r>
          </a:p>
          <a:p>
            <a:pPr lvl="1"/>
            <a:r>
              <a:rPr lang="en-US" dirty="0"/>
              <a:t>Limits estimation and prevents extraordinary capacity</a:t>
            </a:r>
          </a:p>
          <a:p>
            <a:pPr lvl="1"/>
            <a:r>
              <a:rPr lang="en-US" dirty="0"/>
              <a:t>High energy efficiency is still possible!</a:t>
            </a:r>
          </a:p>
          <a:p>
            <a:pPr lvl="1"/>
            <a:r>
              <a:rPr lang="en-US" dirty="0"/>
              <a:t>Pilot contamination becomes a smaller </a:t>
            </a:r>
            <a:r>
              <a:rPr lang="en-US" dirty="0" smtClean="0"/>
              <a:t>issue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Main Reference</a:t>
            </a:r>
          </a:p>
          <a:p>
            <a:pPr marL="295275" lvl="1" indent="0">
              <a:buNone/>
              <a:tabLst>
                <a:tab pos="3494088" algn="l"/>
              </a:tabLst>
            </a:pPr>
            <a:r>
              <a:rPr lang="en-US" sz="1800" dirty="0" smtClean="0"/>
              <a:t>[5</a:t>
            </a:r>
            <a:r>
              <a:rPr lang="en-US" sz="1800" dirty="0"/>
              <a:t>]: E. Björnson, J. Hoydis, M. </a:t>
            </a:r>
            <a:r>
              <a:rPr lang="en-US" sz="1800" dirty="0" err="1"/>
              <a:t>Kountouris</a:t>
            </a:r>
            <a:r>
              <a:rPr lang="en-US" sz="1800" dirty="0"/>
              <a:t>, M. </a:t>
            </a:r>
            <a:r>
              <a:rPr lang="en-US" sz="1800" dirty="0" err="1"/>
              <a:t>Debbah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“Massive MIMO Systems with Non-Ideal Hardware: </a:t>
            </a:r>
            <a:br>
              <a:rPr lang="en-US" sz="1800" dirty="0"/>
            </a:br>
            <a:r>
              <a:rPr lang="en-US" sz="1800" dirty="0"/>
              <a:t>Energy Efficiency, Estimation, and Capacity Limits,” </a:t>
            </a:r>
            <a:br>
              <a:rPr lang="en-US" sz="1800" dirty="0"/>
            </a:br>
            <a:r>
              <a:rPr lang="en-US" sz="1800" dirty="0"/>
              <a:t>Submitted to IEEE Trans. Information Theory, </a:t>
            </a:r>
            <a:r>
              <a:rPr lang="en-US" sz="1800" dirty="0" smtClean="0"/>
              <a:t>arXiv:1307.2584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Massive MIMO Systems with Non-Ideal Hardware, Emil Björnson (</a:t>
            </a:r>
            <a:r>
              <a:rPr lang="en-US" dirty="0" err="1" smtClean="0"/>
              <a:t>Supélec</a:t>
            </a:r>
            <a:r>
              <a:rPr lang="en-US" dirty="0" smtClean="0"/>
              <a:t>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29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Outlook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688090" cy="5670962"/>
              </a:xfrm>
            </p:spPr>
            <p:txBody>
              <a:bodyPr/>
              <a:lstStyle/>
              <a:p>
                <a:r>
                  <a:rPr lang="en-US" dirty="0" smtClean="0"/>
                  <a:t>What is the optimal linear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Rotated matched filter that reduces interference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Problem: High complexity but can be approximated [6]</a:t>
                </a:r>
              </a:p>
              <a:p>
                <a:r>
                  <a:rPr lang="en-US" dirty="0" smtClean="0"/>
                  <a:t>No Impact of Hardware Impairments at BSs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Hardware can be degraded: </a:t>
                </a:r>
                <a:r>
                  <a:rPr lang="el-GR" dirty="0" smtClean="0"/>
                  <a:t>κ</a:t>
                </a:r>
                <a:r>
                  <a:rPr lang="en-US" dirty="0" smtClean="0"/>
                  <a:t>-parameters scaled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i="1" dirty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 smtClean="0"/>
                  <a:t> [5]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Important property for practical deployments!</a:t>
                </a:r>
                <a:endParaRPr lang="en-US" dirty="0"/>
              </a:p>
              <a:p>
                <a:r>
                  <a:rPr lang="en-US" dirty="0" smtClean="0"/>
                  <a:t>What is the Most Energy Efficient Deployment?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Total EE is maximized by </a:t>
                </a:r>
                <a:r>
                  <a:rPr lang="en-US" i="1" dirty="0" smtClean="0"/>
                  <a:t>increasing</a:t>
                </a:r>
                <a:r>
                  <a:rPr lang="en-US" dirty="0" smtClean="0"/>
                  <a:t> the power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[7]</a:t>
                </a:r>
              </a:p>
              <a:p>
                <a:pPr marL="300037" lvl="1" indent="-4762">
                  <a:buNone/>
                </a:pPr>
                <a:r>
                  <a:rPr lang="en-US" sz="1800" dirty="0" smtClean="0"/>
                  <a:t>[6]:  </a:t>
                </a:r>
                <a:r>
                  <a:rPr lang="en-US" sz="1800" dirty="0"/>
                  <a:t>A. Müller, A. Kammoun, E. Björnson, M. </a:t>
                </a:r>
                <a:r>
                  <a:rPr lang="en-US" sz="1800" dirty="0" err="1"/>
                  <a:t>Debbah</a:t>
                </a:r>
                <a:r>
                  <a:rPr lang="en-US" sz="1800" dirty="0"/>
                  <a:t>, “Linear </a:t>
                </a:r>
                <a:r>
                  <a:rPr lang="en-US" sz="1800" dirty="0" err="1"/>
                  <a:t>Precoding</a:t>
                </a:r>
                <a:r>
                  <a:rPr lang="en-US" sz="1800" dirty="0"/>
                  <a:t> Based on Truncated </a:t>
                </a:r>
                <a:r>
                  <a:rPr lang="en-US" sz="1800" dirty="0" smtClean="0"/>
                  <a:t>Polynomial Expansion,” Two parts, Submitted to JSTSP, Available on </a:t>
                </a:r>
                <a:r>
                  <a:rPr lang="en-US" sz="1800" dirty="0" err="1" smtClean="0"/>
                  <a:t>Arxiv</a:t>
                </a:r>
                <a:r>
                  <a:rPr lang="en-US" sz="1800" dirty="0" smtClean="0"/>
                  <a:t>.</a:t>
                </a:r>
              </a:p>
              <a:p>
                <a:pPr marL="300037" lvl="1" indent="-4762">
                  <a:buNone/>
                </a:pPr>
                <a:r>
                  <a:rPr lang="en-US" sz="1800" dirty="0" smtClean="0"/>
                  <a:t>[7]: </a:t>
                </a:r>
                <a:r>
                  <a:rPr lang="sv-SE" sz="1800" dirty="0" smtClean="0"/>
                  <a:t>E. Björnson, L. </a:t>
                </a:r>
                <a:r>
                  <a:rPr lang="sv-SE" sz="1800" dirty="0" err="1" smtClean="0"/>
                  <a:t>Sanguinetti</a:t>
                </a:r>
                <a:r>
                  <a:rPr lang="sv-SE" sz="1800" dirty="0" smtClean="0"/>
                  <a:t>, J. Hoydis, M. </a:t>
                </a:r>
                <a:r>
                  <a:rPr lang="sv-SE" sz="1800" dirty="0" err="1" smtClean="0"/>
                  <a:t>Debbah</a:t>
                </a:r>
                <a:r>
                  <a:rPr lang="sv-SE" sz="1800" dirty="0" smtClean="0"/>
                  <a:t>, </a:t>
                </a:r>
                <a:r>
                  <a:rPr lang="en-US" sz="1800" dirty="0" smtClean="0"/>
                  <a:t>“Designing </a:t>
                </a:r>
                <a:r>
                  <a:rPr lang="en-US" sz="1800" dirty="0"/>
                  <a:t>Multi-User MIMO for Energy </a:t>
                </a:r>
                <a:r>
                  <a:rPr lang="en-US" sz="1800" dirty="0" smtClean="0"/>
                  <a:t>Efficiency: When </a:t>
                </a:r>
                <a:r>
                  <a:rPr lang="en-US" sz="1800" dirty="0"/>
                  <a:t>is Massive MIMO the Answer</a:t>
                </a:r>
                <a:r>
                  <a:rPr lang="en-US" sz="1800" dirty="0" smtClean="0"/>
                  <a:t>?,” Submitted WCNC 2014, Available on </a:t>
                </a:r>
                <a:r>
                  <a:rPr lang="en-US" sz="1800" dirty="0" err="1" smtClean="0"/>
                  <a:t>Arxiv</a:t>
                </a:r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688090" cy="5670962"/>
              </a:xfrm>
              <a:blipFill rotWithShape="1">
                <a:blip r:embed="rId2"/>
                <a:stretch>
                  <a:fillRect l="-1964" t="-75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30</a:t>
            </a:fld>
            <a:endParaRPr lang="sv-SE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601490" y="5292005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431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3378" y="2267669"/>
            <a:ext cx="1009843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dirty="0" smtClean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All papers </a:t>
            </a:r>
            <a:r>
              <a:rPr lang="en-US" sz="2000" kern="0" dirty="0">
                <a:latin typeface="+mn-lt"/>
              </a:rPr>
              <a:t>a</a:t>
            </a:r>
            <a:r>
              <a:rPr lang="en-US" sz="2000" kern="0" dirty="0" smtClean="0">
                <a:latin typeface="+mn-lt"/>
              </a:rPr>
              <a:t>vailable: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http://flexible-radio.com/emil-bjornson</a:t>
            </a:r>
            <a:endParaRPr lang="en-US" sz="2000" kern="0" baseline="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Network Traffic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Dominant Era</a:t>
            </a:r>
          </a:p>
          <a:p>
            <a:pPr lvl="1"/>
            <a:r>
              <a:rPr lang="en-US" dirty="0" smtClean="0"/>
              <a:t>66% annual </a:t>
            </a:r>
            <a:r>
              <a:rPr lang="en-US" dirty="0"/>
              <a:t>traffic </a:t>
            </a:r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Exponential increase!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Is this Growth Sustainable?</a:t>
            </a:r>
          </a:p>
          <a:p>
            <a:pPr lvl="1"/>
            <a:r>
              <a:rPr lang="en-US" dirty="0" smtClean="0"/>
              <a:t>User demand will increase</a:t>
            </a:r>
          </a:p>
          <a:p>
            <a:pPr lvl="1"/>
            <a:r>
              <a:rPr lang="en-US" dirty="0" smtClean="0"/>
              <a:t>Growth = Increase in supply</a:t>
            </a:r>
          </a:p>
          <a:p>
            <a:pPr lvl="1"/>
            <a:r>
              <a:rPr lang="en-US" dirty="0" smtClean="0"/>
              <a:t>Increased traffic supply only if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network revenue is sustained!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 There a Need for Magic?</a:t>
            </a:r>
          </a:p>
          <a:p>
            <a:pPr lvl="1"/>
            <a:r>
              <a:rPr lang="en-US" dirty="0" smtClean="0"/>
              <a:t>No! Conventional network evolution</a:t>
            </a:r>
          </a:p>
          <a:p>
            <a:pPr lvl="1"/>
            <a:r>
              <a:rPr lang="en-US" dirty="0" smtClean="0"/>
              <a:t>What will be the next step?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pic>
        <p:nvPicPr>
          <p:cNvPr id="2052" name="Picture 4" descr="C:\Users\emilbjo\Documents\Artiklar\Konferens\ICT 2013\Presentation\white_paper_c11-52086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1"/>
          <a:stretch/>
        </p:blipFill>
        <p:spPr bwMode="auto">
          <a:xfrm>
            <a:off x="6712698" y="1259557"/>
            <a:ext cx="38177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6210002" y="4787949"/>
            <a:ext cx="4896544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kern="0" dirty="0">
                <a:latin typeface="+mn-lt"/>
              </a:rPr>
              <a:t>Source: Cisco Visual Networking </a:t>
            </a:r>
            <a:r>
              <a:rPr lang="en-US" sz="1400" kern="0" dirty="0" smtClean="0">
                <a:latin typeface="+mn-lt"/>
              </a:rPr>
              <a:t>Index</a:t>
            </a:r>
            <a:endParaRPr kumimoji="0" lang="en-US" sz="1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" y="4956620"/>
            <a:ext cx="2016224" cy="20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7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Next Steps?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561389" cy="5310922"/>
          </a:xfrm>
        </p:spPr>
        <p:txBody>
          <a:bodyPr/>
          <a:lstStyle/>
          <a:p>
            <a:r>
              <a:rPr lang="en-US" dirty="0" smtClean="0"/>
              <a:t>More Frequency Spectrum</a:t>
            </a:r>
          </a:p>
          <a:p>
            <a:pPr lvl="1"/>
            <a:r>
              <a:rPr lang="en-US" dirty="0" smtClean="0"/>
              <a:t>Scarcity in conventional bands: Use </a:t>
            </a:r>
            <a:r>
              <a:rPr lang="en-US" dirty="0" err="1" smtClean="0"/>
              <a:t>mmWave</a:t>
            </a:r>
            <a:r>
              <a:rPr lang="en-US" dirty="0" smtClean="0"/>
              <a:t>, cognitive radio</a:t>
            </a:r>
          </a:p>
          <a:p>
            <a:pPr lvl="1"/>
            <a:r>
              <a:rPr lang="en-US" dirty="0" smtClean="0"/>
              <a:t>Joint optimization of current networks (</a:t>
            </a:r>
            <a:r>
              <a:rPr lang="en-US" dirty="0" err="1" smtClean="0"/>
              <a:t>Wifi</a:t>
            </a:r>
            <a:r>
              <a:rPr lang="en-US" dirty="0" smtClean="0"/>
              <a:t>, 2G/3G/4G)</a:t>
            </a:r>
          </a:p>
          <a:p>
            <a:pPr lvl="1"/>
            <a:endParaRPr lang="en-US" dirty="0"/>
          </a:p>
          <a:p>
            <a:r>
              <a:rPr lang="en-US" dirty="0" smtClean="0"/>
              <a:t>Improved Spectral Efficiency</a:t>
            </a:r>
          </a:p>
          <a:p>
            <a:pPr lvl="1"/>
            <a:r>
              <a:rPr lang="en-US" dirty="0" smtClean="0"/>
              <a:t>More antennas/km</a:t>
            </a:r>
            <a:r>
              <a:rPr lang="en-US" baseline="30000" dirty="0" smtClean="0"/>
              <a:t>2</a:t>
            </a:r>
            <a:r>
              <a:rPr lang="en-US" dirty="0" smtClean="0"/>
              <a:t> (space division multiple access)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673498" y="2987749"/>
            <a:ext cx="8784976" cy="100811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233338" y="3298479"/>
            <a:ext cx="1440160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kern="0" dirty="0" smtClean="0">
                <a:latin typeface="+mn-lt"/>
              </a:rPr>
              <a:t>Our Focus:</a:t>
            </a: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7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the Spectral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598954"/>
          </a:xfrm>
        </p:spPr>
        <p:txBody>
          <a:bodyPr/>
          <a:lstStyle/>
          <a:p>
            <a:r>
              <a:rPr lang="en-US" dirty="0" smtClean="0"/>
              <a:t>Multi-User Multiple-Input Multiple-Output (MIMO)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multi-antenna </a:t>
            </a:r>
            <a:r>
              <a:rPr lang="en-US" dirty="0" smtClean="0"/>
              <a:t>base stations</a:t>
            </a:r>
          </a:p>
          <a:p>
            <a:pPr lvl="1"/>
            <a:r>
              <a:rPr lang="en-US" dirty="0" smtClean="0"/>
              <a:t>Many single-antenna users</a:t>
            </a:r>
            <a:endParaRPr lang="en-US" dirty="0"/>
          </a:p>
          <a:p>
            <a:pPr lvl="1">
              <a:spcAft>
                <a:spcPts val="1800"/>
              </a:spcAft>
            </a:pPr>
            <a:r>
              <a:rPr lang="en-US" dirty="0" smtClean="0"/>
              <a:t>Share a frequency band</a:t>
            </a:r>
            <a:endParaRPr lang="sv-SE" dirty="0" smtClean="0"/>
          </a:p>
          <a:p>
            <a:r>
              <a:rPr lang="en-US" dirty="0"/>
              <a:t>What Limits </a:t>
            </a:r>
            <a:r>
              <a:rPr lang="en-US" dirty="0" smtClean="0"/>
              <a:t>Spectral </a:t>
            </a:r>
            <a:r>
              <a:rPr lang="en-US" dirty="0"/>
              <a:t>Efficiency?</a:t>
            </a:r>
          </a:p>
          <a:p>
            <a:pPr lvl="1"/>
            <a:r>
              <a:rPr lang="en-US" dirty="0" smtClean="0"/>
              <a:t>Inter-user interference</a:t>
            </a:r>
          </a:p>
          <a:p>
            <a:pPr lvl="1"/>
            <a:r>
              <a:rPr lang="en-US" dirty="0"/>
              <a:t>Propagation </a:t>
            </a:r>
            <a:r>
              <a:rPr lang="en-US" dirty="0" smtClean="0"/>
              <a:t>losses, signal power</a:t>
            </a:r>
            <a:endParaRPr lang="en-US" dirty="0"/>
          </a:p>
          <a:p>
            <a:pPr lvl="1"/>
            <a:r>
              <a:rPr lang="en-US" dirty="0"/>
              <a:t>Limited channel knowledge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Limited coordination</a:t>
            </a:r>
            <a:endParaRPr lang="sv-SE" dirty="0" smtClean="0"/>
          </a:p>
          <a:p>
            <a:r>
              <a:rPr lang="en-US" dirty="0"/>
              <a:t>Multi-Antenna </a:t>
            </a:r>
            <a:r>
              <a:rPr lang="en-US" dirty="0" smtClean="0"/>
              <a:t>Processing</a:t>
            </a:r>
            <a:endParaRPr lang="en-US" dirty="0"/>
          </a:p>
          <a:p>
            <a:pPr lvl="1"/>
            <a:r>
              <a:rPr lang="en-US" dirty="0" smtClean="0"/>
              <a:t>Spatial beamforming</a:t>
            </a:r>
          </a:p>
          <a:p>
            <a:pPr lvl="1"/>
            <a:r>
              <a:rPr lang="en-US" dirty="0" smtClean="0"/>
              <a:t>Theory: Low interference</a:t>
            </a:r>
          </a:p>
          <a:p>
            <a:pPr lvl="1"/>
            <a:r>
              <a:rPr lang="en-US" dirty="0" smtClean="0"/>
              <a:t>Practice: Hard to implement</a:t>
            </a:r>
          </a:p>
          <a:p>
            <a:pPr marL="295275" lvl="1" indent="0">
              <a:buNone/>
            </a:pP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pic>
        <p:nvPicPr>
          <p:cNvPr id="8" name="Picture 3" descr="C:\Users\emilbjo\Documents\NOW-book\Tutorial\PIMRC 2013\Section 1-3 Slides\example_multi-ce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983" y="1780810"/>
            <a:ext cx="4447547" cy="34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emilbjo\Documents\Presentationer\2012-10 Supelec\multi-antenna-transmi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95" y="5219997"/>
            <a:ext cx="3927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 bwMode="auto">
          <a:xfrm>
            <a:off x="1240418" y="4790364"/>
            <a:ext cx="1081152" cy="1924335"/>
          </a:xfrm>
          <a:custGeom>
            <a:avLst/>
            <a:gdLst>
              <a:gd name="connsiteX0" fmla="*/ 1000978 w 1000978"/>
              <a:gd name="connsiteY0" fmla="*/ 1897039 h 1897039"/>
              <a:gd name="connsiteX1" fmla="*/ 45635 w 1000978"/>
              <a:gd name="connsiteY1" fmla="*/ 1310185 h 1897039"/>
              <a:gd name="connsiteX2" fmla="*/ 236703 w 1000978"/>
              <a:gd name="connsiteY2" fmla="*/ 395785 h 1897039"/>
              <a:gd name="connsiteX3" fmla="*/ 973682 w 1000978"/>
              <a:gd name="connsiteY3" fmla="*/ 0 h 1897039"/>
              <a:gd name="connsiteX0" fmla="*/ 985644 w 985644"/>
              <a:gd name="connsiteY0" fmla="*/ 1897039 h 1897039"/>
              <a:gd name="connsiteX1" fmla="*/ 30301 w 985644"/>
              <a:gd name="connsiteY1" fmla="*/ 1310185 h 1897039"/>
              <a:gd name="connsiteX2" fmla="*/ 303256 w 985644"/>
              <a:gd name="connsiteY2" fmla="*/ 423081 h 1897039"/>
              <a:gd name="connsiteX3" fmla="*/ 958348 w 985644"/>
              <a:gd name="connsiteY3" fmla="*/ 0 h 1897039"/>
              <a:gd name="connsiteX0" fmla="*/ 985644 w 985644"/>
              <a:gd name="connsiteY0" fmla="*/ 1897039 h 1897039"/>
              <a:gd name="connsiteX1" fmla="*/ 30301 w 985644"/>
              <a:gd name="connsiteY1" fmla="*/ 1173707 h 1897039"/>
              <a:gd name="connsiteX2" fmla="*/ 303256 w 985644"/>
              <a:gd name="connsiteY2" fmla="*/ 423081 h 1897039"/>
              <a:gd name="connsiteX3" fmla="*/ 958348 w 985644"/>
              <a:gd name="connsiteY3" fmla="*/ 0 h 1897039"/>
              <a:gd name="connsiteX0" fmla="*/ 981155 w 981155"/>
              <a:gd name="connsiteY0" fmla="*/ 1924335 h 1924335"/>
              <a:gd name="connsiteX1" fmla="*/ 25812 w 981155"/>
              <a:gd name="connsiteY1" fmla="*/ 1201003 h 1924335"/>
              <a:gd name="connsiteX2" fmla="*/ 298767 w 981155"/>
              <a:gd name="connsiteY2" fmla="*/ 450377 h 1924335"/>
              <a:gd name="connsiteX3" fmla="*/ 585369 w 981155"/>
              <a:gd name="connsiteY3" fmla="*/ 0 h 1924335"/>
              <a:gd name="connsiteX0" fmla="*/ 1081152 w 1081152"/>
              <a:gd name="connsiteY0" fmla="*/ 1924335 h 1924335"/>
              <a:gd name="connsiteX1" fmla="*/ 125809 w 1081152"/>
              <a:gd name="connsiteY1" fmla="*/ 1201003 h 1924335"/>
              <a:gd name="connsiteX2" fmla="*/ 71218 w 1081152"/>
              <a:gd name="connsiteY2" fmla="*/ 464025 h 1924335"/>
              <a:gd name="connsiteX3" fmla="*/ 685366 w 1081152"/>
              <a:gd name="connsiteY3" fmla="*/ 0 h 192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152" h="1924335">
                <a:moveTo>
                  <a:pt x="1081152" y="1924335"/>
                </a:moveTo>
                <a:cubicBezTo>
                  <a:pt x="667170" y="1756012"/>
                  <a:pt x="294131" y="1444388"/>
                  <a:pt x="125809" y="1201003"/>
                </a:cubicBezTo>
                <a:cubicBezTo>
                  <a:pt x="-42513" y="957618"/>
                  <a:pt x="-22041" y="664192"/>
                  <a:pt x="71218" y="464025"/>
                </a:cubicBezTo>
                <a:cubicBezTo>
                  <a:pt x="164477" y="263858"/>
                  <a:pt x="685366" y="0"/>
                  <a:pt x="685366" y="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961530" y="4499917"/>
            <a:ext cx="432048" cy="576064"/>
          </a:xfrm>
          <a:prstGeom prst="lef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92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dirty="0" smtClean="0"/>
              <a:t>Potential Solution: Massive MIMO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688089" cy="5526946"/>
              </a:xfrm>
            </p:spPr>
            <p:txBody>
              <a:bodyPr/>
              <a:lstStyle/>
              <a:p>
                <a:r>
                  <a:rPr lang="en-US" dirty="0"/>
                  <a:t>New Remarkable </a:t>
                </a:r>
                <a:r>
                  <a:rPr lang="en-US" dirty="0" smtClean="0"/>
                  <a:t>Network Architecture</a:t>
                </a:r>
              </a:p>
              <a:p>
                <a:pPr lvl="1"/>
                <a:r>
                  <a:rPr lang="en-US" dirty="0" smtClean="0"/>
                  <a:t>Use large arrays at base stations: </a:t>
                </a:r>
                <a:r>
                  <a:rPr lang="en-US" dirty="0"/>
                  <a:t>#antennas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dirty="0"/>
                  <a:t> #users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</a:t>
                </a:r>
              </a:p>
              <a:p>
                <a:pPr lvl="1"/>
                <a:r>
                  <a:rPr lang="en-US" dirty="0" smtClean="0"/>
                  <a:t>Hundreds of antennas, tenths of users</a:t>
                </a:r>
              </a:p>
              <a:p>
                <a:pPr lvl="1"/>
                <a:r>
                  <a:rPr lang="en-US" dirty="0" smtClean="0"/>
                  <a:t>Many degrees of freedom:</a:t>
                </a:r>
                <a:r>
                  <a:rPr lang="en-US" dirty="0"/>
                  <a:t> </a:t>
                </a:r>
                <a:r>
                  <a:rPr lang="en-US" dirty="0" smtClean="0"/>
                  <a:t>Very narrow beamforming</a:t>
                </a:r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688089" cy="5526946"/>
              </a:xfrm>
              <a:blipFill rotWithShape="1">
                <a:blip r:embed="rId3"/>
                <a:stretch>
                  <a:fillRect l="-1964" t="-7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pic>
        <p:nvPicPr>
          <p:cNvPr id="2051" name="Picture 3" descr="C:\Users\emilbjo\Google Drive\Massive MIMO with impairments\DSP-Presentation\example_beamforming-syste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38" y="3131765"/>
            <a:ext cx="496278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577" y="4067869"/>
            <a:ext cx="680749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295275" lvl="1" indent="0">
              <a:buNone/>
            </a:pPr>
            <a:r>
              <a:rPr lang="it-IT" kern="0" dirty="0" smtClean="0"/>
              <a:t>2013 </a:t>
            </a:r>
            <a:r>
              <a:rPr lang="it-IT" kern="0" dirty="0"/>
              <a:t>IEEE Marconi Prize Paper </a:t>
            </a:r>
            <a:r>
              <a:rPr lang="it-IT" kern="0" dirty="0" smtClean="0"/>
              <a:t>Award:</a:t>
            </a:r>
          </a:p>
          <a:p>
            <a:pPr marL="527050" lvl="1" indent="0">
              <a:buFont typeface="Verdana" pitchFamily="34" charset="0"/>
              <a:buNone/>
              <a:tabLst>
                <a:tab pos="7261225" algn="l"/>
              </a:tabLst>
            </a:pPr>
            <a:r>
              <a:rPr lang="sv-SE" sz="1800" kern="0" dirty="0"/>
              <a:t>Thomas </a:t>
            </a:r>
            <a:r>
              <a:rPr lang="en-US" sz="1800" kern="0" dirty="0" err="1" smtClean="0"/>
              <a:t>Marzetta</a:t>
            </a:r>
            <a:r>
              <a:rPr lang="en-US" sz="1800" kern="0" dirty="0"/>
              <a:t>, </a:t>
            </a:r>
            <a:r>
              <a:rPr lang="en-US" sz="1800" kern="0" dirty="0" smtClean="0"/>
              <a:t>“</a:t>
            </a:r>
            <a:r>
              <a:rPr lang="en-US" sz="1800" kern="0" dirty="0" err="1" smtClean="0"/>
              <a:t>Noncooperative</a:t>
            </a:r>
            <a:r>
              <a:rPr lang="en-US" sz="1800" kern="0" dirty="0" smtClean="0"/>
              <a:t> </a:t>
            </a:r>
            <a:r>
              <a:rPr lang="en-US" sz="1800" kern="0" dirty="0"/>
              <a:t>Cellular </a:t>
            </a:r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1800" kern="0" dirty="0" smtClean="0"/>
              <a:t>Wireless with Unlimited </a:t>
            </a:r>
            <a:r>
              <a:rPr lang="en-US" sz="1800" kern="0" dirty="0"/>
              <a:t>Numbers </a:t>
            </a:r>
            <a:r>
              <a:rPr lang="en-US" sz="1800" kern="0" dirty="0" smtClean="0"/>
              <a:t>of Base </a:t>
            </a:r>
            <a:br>
              <a:rPr lang="en-US" sz="1800" kern="0" dirty="0" smtClean="0"/>
            </a:br>
            <a:r>
              <a:rPr lang="en-US" sz="1800" kern="0" dirty="0" smtClean="0"/>
              <a:t>Station </a:t>
            </a:r>
            <a:r>
              <a:rPr lang="en-US" sz="1800" kern="0" dirty="0"/>
              <a:t>Antennas,"  </a:t>
            </a:r>
            <a:r>
              <a:rPr lang="en-US" sz="1800" kern="0" dirty="0" smtClean="0"/>
              <a:t>IEEE Transactions </a:t>
            </a:r>
            <a:r>
              <a:rPr lang="en-US" sz="1800" kern="0" dirty="0"/>
              <a:t>on </a:t>
            </a:r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1800" kern="0" dirty="0" smtClean="0"/>
              <a:t>Wireless </a:t>
            </a:r>
            <a:r>
              <a:rPr lang="en-US" sz="1800" kern="0" dirty="0"/>
              <a:t>Communications, </a:t>
            </a:r>
            <a:r>
              <a:rPr lang="en-US" sz="1800" kern="0" dirty="0" smtClean="0"/>
              <a:t>2010.</a:t>
            </a:r>
          </a:p>
          <a:p>
            <a:pPr marL="527050" lvl="1" indent="0">
              <a:buFont typeface="Verdana" pitchFamily="34" charset="0"/>
              <a:buNone/>
              <a:tabLst>
                <a:tab pos="7261225" algn="l"/>
              </a:tabLst>
            </a:pPr>
            <a:endParaRPr lang="en-US" sz="1800" kern="0" dirty="0"/>
          </a:p>
          <a:p>
            <a:pPr marL="227013" indent="0">
              <a:buFont typeface="Verdana" pitchFamily="34" charset="0"/>
              <a:buNone/>
              <a:tabLst>
                <a:tab pos="7261225" algn="l"/>
              </a:tabLst>
            </a:pPr>
            <a:r>
              <a:rPr lang="en-US" sz="2000" kern="0" dirty="0" smtClean="0"/>
              <a:t>Many names:</a:t>
            </a:r>
          </a:p>
          <a:p>
            <a:pPr marL="527050" lvl="1" indent="0">
              <a:buFont typeface="Verdana" pitchFamily="34" charset="0"/>
              <a:buNone/>
              <a:tabLst>
                <a:tab pos="7261225" algn="l"/>
              </a:tabLst>
            </a:pPr>
            <a:r>
              <a:rPr lang="en-US" sz="1800" kern="0" dirty="0" smtClean="0"/>
              <a:t>Massive MIMO, Very large MIMO, </a:t>
            </a:r>
            <a:br>
              <a:rPr lang="en-US" sz="1800" kern="0" dirty="0" smtClean="0"/>
            </a:br>
            <a:r>
              <a:rPr lang="en-US" sz="1800" kern="0" dirty="0" smtClean="0"/>
              <a:t>Large-scale antenna systems, etc.</a:t>
            </a:r>
          </a:p>
          <a:p>
            <a:pPr lvl="1">
              <a:spcBef>
                <a:spcPts val="0"/>
              </a:spcBef>
            </a:pPr>
            <a:endParaRPr lang="en-US" kern="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0"/>
    </mc:Choice>
    <mc:Fallback xmlns="">
      <p:transition spd="slow" advTm="13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192145" cy="1260475"/>
          </a:xfrm>
        </p:spPr>
        <p:txBody>
          <a:bodyPr/>
          <a:lstStyle/>
          <a:p>
            <a:r>
              <a:rPr lang="en-US" dirty="0"/>
              <a:t>Potential Solution: Massive </a:t>
            </a:r>
            <a:r>
              <a:rPr lang="en-US" dirty="0" smtClean="0"/>
              <a:t>MIMO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256041" cy="5526946"/>
          </a:xfrm>
        </p:spPr>
        <p:txBody>
          <a:bodyPr/>
          <a:lstStyle/>
          <a:p>
            <a:r>
              <a:rPr lang="en-US" dirty="0" smtClean="0"/>
              <a:t>Everything Seems to Become Better [1]</a:t>
            </a:r>
            <a:endParaRPr lang="en-US" dirty="0"/>
          </a:p>
          <a:p>
            <a:pPr lvl="1"/>
            <a:r>
              <a:rPr lang="en-US" dirty="0" smtClean="0"/>
              <a:t>Large array gain (improves channel conditions)</a:t>
            </a:r>
          </a:p>
          <a:p>
            <a:pPr lvl="1"/>
            <a:r>
              <a:rPr lang="en-US" dirty="0"/>
              <a:t>Higher capacity (more antennas </a:t>
            </a:r>
            <a:r>
              <a:rPr lang="en-US" dirty="0">
                <a:sym typeface="Wingdings" pitchFamily="2" charset="2"/>
              </a:rPr>
              <a:t> more users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Orthogonal channels (little inter-user interference)</a:t>
            </a:r>
          </a:p>
          <a:p>
            <a:pPr lvl="1"/>
            <a:r>
              <a:rPr lang="en-US" dirty="0"/>
              <a:t>Robustness to imperfect channel knowledge</a:t>
            </a:r>
          </a:p>
          <a:p>
            <a:pPr lvl="1">
              <a:spcAft>
                <a:spcPts val="800"/>
              </a:spcAft>
            </a:pPr>
            <a:r>
              <a:rPr lang="en-US" dirty="0" smtClean="0"/>
              <a:t>Linear processing near-optimal (low complexity)</a:t>
            </a:r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 smtClean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 smtClean="0"/>
          </a:p>
          <a:p>
            <a:pPr marL="295275" lvl="1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smtClean="0"/>
              <a:t>[1] F</a:t>
            </a:r>
            <a:r>
              <a:rPr lang="en-US" sz="1800" dirty="0"/>
              <a:t>. </a:t>
            </a:r>
            <a:r>
              <a:rPr lang="en-US" sz="1800" dirty="0" err="1"/>
              <a:t>Rusek</a:t>
            </a:r>
            <a:r>
              <a:rPr lang="en-US" sz="1800" dirty="0"/>
              <a:t>, D. </a:t>
            </a:r>
            <a:r>
              <a:rPr lang="en-US" sz="1800" dirty="0" err="1"/>
              <a:t>Persson</a:t>
            </a:r>
            <a:r>
              <a:rPr lang="en-US" sz="1800" dirty="0"/>
              <a:t>, B. Lau, E. Larsson, T. </a:t>
            </a:r>
            <a:r>
              <a:rPr lang="en-US" sz="1800" dirty="0" err="1"/>
              <a:t>Marzetta</a:t>
            </a:r>
            <a:r>
              <a:rPr lang="en-US" sz="1800" dirty="0"/>
              <a:t>, </a:t>
            </a:r>
            <a:r>
              <a:rPr lang="en-US" sz="1800" dirty="0" smtClean="0"/>
              <a:t>O</a:t>
            </a:r>
            <a:r>
              <a:rPr lang="en-US" sz="1800" dirty="0"/>
              <a:t>. </a:t>
            </a:r>
            <a:r>
              <a:rPr lang="en-US" sz="1800" dirty="0" err="1"/>
              <a:t>Edfors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</a:t>
            </a:r>
            <a:r>
              <a:rPr lang="en-US" sz="1800" dirty="0"/>
              <a:t>. </a:t>
            </a:r>
            <a:r>
              <a:rPr lang="en-US" sz="1800" dirty="0" err="1"/>
              <a:t>Tufvesson</a:t>
            </a:r>
            <a:r>
              <a:rPr lang="en-US" sz="1800" dirty="0"/>
              <a:t>, “Scaling up </a:t>
            </a:r>
            <a:r>
              <a:rPr lang="en-US" sz="1800" dirty="0" smtClean="0"/>
              <a:t>MIMO: Opportunities </a:t>
            </a:r>
            <a:r>
              <a:rPr lang="en-US" sz="1800" dirty="0"/>
              <a:t>and challenges </a:t>
            </a:r>
            <a:r>
              <a:rPr lang="en-US" sz="1800" dirty="0" smtClean="0"/>
              <a:t>with very </a:t>
            </a:r>
            <a:r>
              <a:rPr lang="en-US" sz="1800" dirty="0"/>
              <a:t>large arrays,” IEEE Signal Process. Mag., </a:t>
            </a:r>
            <a:r>
              <a:rPr lang="en-US" sz="1800" dirty="0" smtClean="0"/>
              <a:t>2013</a:t>
            </a:r>
            <a:r>
              <a:rPr lang="en-US" sz="18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pic>
        <p:nvPicPr>
          <p:cNvPr id="3074" name="Picture 2" descr="C:\Users\emilbjo\Documents\Artiklar\Konferens\ICT 2013\Presentation\massiveMI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5" y="1475581"/>
            <a:ext cx="1122111" cy="27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1601490" y="6012085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65544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0"/>
    </mc:Choice>
    <mc:Fallback xmlns="">
      <p:transition spd="slow" advTm="136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Gains Coming From?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598954"/>
              </a:xfrm>
            </p:spPr>
            <p:txBody>
              <a:bodyPr/>
              <a:lstStyle/>
              <a:p>
                <a:r>
                  <a:rPr lang="en-US" dirty="0" smtClean="0"/>
                  <a:t>Time-reversal processing = Matched filtering!</a:t>
                </a:r>
              </a:p>
              <a:p>
                <a:pPr lvl="1"/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antennas</a:t>
                </a:r>
              </a:p>
              <a:p>
                <a:pPr lvl="1"/>
                <a:r>
                  <a:rPr lang="en-US" dirty="0" smtClean="0"/>
                  <a:t>Two user channels: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sv-SE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sv-SE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sv-SE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sv-SE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/>
                            <a:ea typeface="Cambria Math"/>
                          </a:rPr>
                          <m:t>ℂ</m:t>
                        </m:r>
                      </m:e>
                      <m:sup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Zero-mean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entries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nit variance</a:t>
                </a:r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pPr lvl="1"/>
                <a:r>
                  <a:rPr lang="en-US" dirty="0" smtClean="0"/>
                  <a:t>Matched filtering: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lvl="1"/>
                <a:r>
                  <a:rPr lang="sv-SE" dirty="0" smtClean="0"/>
                  <a:t>Strong signal </a:t>
                </a:r>
                <a:r>
                  <a:rPr lang="sv-SE" dirty="0" err="1" smtClean="0"/>
                  <a:t>gain</a:t>
                </a:r>
                <a:r>
                  <a:rPr lang="sv-SE" dirty="0" smtClean="0"/>
                  <a:t>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 smtClean="0">
                            <a:latin typeface="Cambria Math"/>
                          </a:rPr>
                          <m:t>𝑵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r>
                      <a:rPr lang="sv-SE" b="0" i="1" smtClean="0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1">
                                <a:latin typeface="Cambria Math"/>
                              </a:rPr>
                              <m:t>𝐡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sv-SE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sv-SE" b="0" i="1" smtClean="0">
                        <a:latin typeface="Cambria Math"/>
                        <a:ea typeface="Cambria Math"/>
                      </a:rPr>
                      <m:t>→1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Interference vanish: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  <a:ea typeface="Cambria Math"/>
                      </a:rPr>
                      <m:t>→</m:t>
                    </m:r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r>
                      <m:rPr>
                        <m:nor/>
                      </m:rPr>
                      <a:rPr lang="sv-SE" b="0" i="0" smtClean="0">
                        <a:latin typeface="Cambria Math"/>
                        <a:ea typeface="Cambria Math"/>
                      </a:rPr>
                      <m:t>E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[</m:t>
                    </m:r>
                    <m:sSubSup>
                      <m:sSubSupPr>
                        <m:ctrlPr>
                          <a:rPr lang="en-US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  <a:ea typeface="Cambria Math"/>
                      </a:rPr>
                      <m:t>]=0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What vanishes?</a:t>
                </a:r>
              </a:p>
              <a:p>
                <a:pPr lvl="1"/>
                <a:r>
                  <a:rPr lang="en-US" dirty="0" smtClean="0"/>
                  <a:t>Everything not matched to the channel:</a:t>
                </a:r>
                <a:br>
                  <a:rPr lang="en-US" dirty="0" smtClean="0"/>
                </a:br>
                <a:r>
                  <a:rPr lang="en-US" dirty="0" smtClean="0"/>
                  <a:t>Inter-user interference, leakage from imperfect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noise, etc.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598954"/>
              </a:xfrm>
              <a:blipFill rotWithShape="1">
                <a:blip r:embed="rId2"/>
                <a:stretch>
                  <a:fillRect l="-1993" t="-763" r="-71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2013-10-16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Non-Ideal Hardware,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727" y="2126206"/>
            <a:ext cx="4233121" cy="23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30082" y="2802433"/>
                <a:ext cx="56259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sv-SE" sz="20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082" y="2802433"/>
                <a:ext cx="562590" cy="403893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78354" y="2807366"/>
                <a:ext cx="56259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sv-SE" sz="20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354" y="2807366"/>
                <a:ext cx="562590" cy="403893"/>
              </a:xfrm>
              <a:prstGeom prst="rect">
                <a:avLst/>
              </a:prstGeom>
              <a:blipFill rotWithShape="1"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1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2|1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2|15.2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9364</TotalTime>
  <Words>1895</Words>
  <Application>Microsoft Office PowerPoint</Application>
  <PresentationFormat>Custom</PresentationFormat>
  <Paragraphs>419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Verdana</vt:lpstr>
      <vt:lpstr>Times</vt:lpstr>
      <vt:lpstr>Wingdings</vt:lpstr>
      <vt:lpstr>Cambria Math</vt:lpstr>
      <vt:lpstr>KTH Eng Logo</vt:lpstr>
      <vt:lpstr>KTH - without footer</vt:lpstr>
      <vt:lpstr>Massive MIMO Systems with  Non-Ideal Hardware</vt:lpstr>
      <vt:lpstr>Outline</vt:lpstr>
      <vt:lpstr>PowerPoint Presentation</vt:lpstr>
      <vt:lpstr>Challenge of Network Traffic Growth</vt:lpstr>
      <vt:lpstr>What are the Next Steps?</vt:lpstr>
      <vt:lpstr>Increasing the Spectral Efficiency</vt:lpstr>
      <vt:lpstr>Potential Solution: Massive MIMO</vt:lpstr>
      <vt:lpstr>Potential Solution: Massive MIMO (2)</vt:lpstr>
      <vt:lpstr>Where are the Gains Coming From?</vt:lpstr>
      <vt:lpstr>Analytical and Practical Weaknesses</vt:lpstr>
      <vt:lpstr>Transceiver Hardware Impairments</vt:lpstr>
      <vt:lpstr>PowerPoint Presentation</vt:lpstr>
      <vt:lpstr>Our Focus: Point-to-Point Channel</vt:lpstr>
      <vt:lpstr>Our Focus: Point-to-Point Channel (2)</vt:lpstr>
      <vt:lpstr>How do Model Hardware Impairments?</vt:lpstr>
      <vt:lpstr>Generalized System Model: Downlink</vt:lpstr>
      <vt:lpstr>Generalized System Model: Uplink</vt:lpstr>
      <vt:lpstr>Interpretation of Distortion Model</vt:lpstr>
      <vt:lpstr>PowerPoint Presentation</vt:lpstr>
      <vt:lpstr>Result 1: Channel Estimation</vt:lpstr>
      <vt:lpstr>Result 1: Channel Estimation (2)</vt:lpstr>
      <vt:lpstr>Result 2: Capacity Behavior</vt:lpstr>
      <vt:lpstr>Result 2: Capacity Behavior (2)</vt:lpstr>
      <vt:lpstr>Result 3: Energy Efficiency</vt:lpstr>
      <vt:lpstr>Result 3: Energy Efficiency (2)</vt:lpstr>
      <vt:lpstr>Result 4: Impact on Cellular Networks </vt:lpstr>
      <vt:lpstr>Result 4: Impact on Cellular Networks (2)</vt:lpstr>
      <vt:lpstr>PowerPoint Presentation</vt:lpstr>
      <vt:lpstr>Conclusions</vt:lpstr>
      <vt:lpstr>Outlook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MIMO Systems with Non-Ideal Hardware: How does it Affect Energy Efficiency, Estimation, and Throughput?</dc:title>
  <dc:subject>Communications &amp; Information Theory</dc:subject>
  <dc:creator>Emil Björnson</dc:creator>
  <cp:lastModifiedBy>Emil Björnson</cp:lastModifiedBy>
  <cp:revision>535</cp:revision>
  <dcterms:created xsi:type="dcterms:W3CDTF">2010-09-11T19:44:27Z</dcterms:created>
  <dcterms:modified xsi:type="dcterms:W3CDTF">2013-11-07T14:20:33Z</dcterms:modified>
</cp:coreProperties>
</file>